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  <p:sldMasterId id="2147483775" r:id="rId8"/>
  </p:sldMasterIdLst>
  <p:notesMasterIdLst>
    <p:notesMasterId r:id="rId41"/>
  </p:notesMasterIdLst>
  <p:handoutMasterIdLst>
    <p:handoutMasterId r:id="rId42"/>
  </p:handoutMasterIdLst>
  <p:sldIdLst>
    <p:sldId id="686" r:id="rId9"/>
    <p:sldId id="607" r:id="rId10"/>
    <p:sldId id="707" r:id="rId11"/>
    <p:sldId id="688" r:id="rId12"/>
    <p:sldId id="689" r:id="rId13"/>
    <p:sldId id="690" r:id="rId14"/>
    <p:sldId id="691" r:id="rId15"/>
    <p:sldId id="692" r:id="rId16"/>
    <p:sldId id="693" r:id="rId17"/>
    <p:sldId id="708" r:id="rId18"/>
    <p:sldId id="704" r:id="rId19"/>
    <p:sldId id="705" r:id="rId20"/>
    <p:sldId id="706" r:id="rId21"/>
    <p:sldId id="709" r:id="rId22"/>
    <p:sldId id="695" r:id="rId23"/>
    <p:sldId id="694" r:id="rId24"/>
    <p:sldId id="710" r:id="rId25"/>
    <p:sldId id="712" r:id="rId26"/>
    <p:sldId id="718" r:id="rId27"/>
    <p:sldId id="711" r:id="rId28"/>
    <p:sldId id="716" r:id="rId29"/>
    <p:sldId id="715" r:id="rId30"/>
    <p:sldId id="717" r:id="rId31"/>
    <p:sldId id="696" r:id="rId32"/>
    <p:sldId id="698" r:id="rId33"/>
    <p:sldId id="699" r:id="rId34"/>
    <p:sldId id="700" r:id="rId35"/>
    <p:sldId id="701" r:id="rId36"/>
    <p:sldId id="702" r:id="rId37"/>
    <p:sldId id="703" r:id="rId38"/>
    <p:sldId id="713" r:id="rId39"/>
    <p:sldId id="593" r:id="rId40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FF7F7F"/>
    <a:srgbClr val="8C8C8C"/>
    <a:srgbClr val="FFFFFF"/>
    <a:srgbClr val="ECECEC"/>
    <a:srgbClr val="C00000"/>
    <a:srgbClr val="B40000"/>
    <a:srgbClr val="666666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4" autoAdjust="0"/>
    <p:restoredTop sz="96737" autoAdjust="0"/>
  </p:normalViewPr>
  <p:slideViewPr>
    <p:cSldViewPr>
      <p:cViewPr varScale="1">
        <p:scale>
          <a:sx n="114" d="100"/>
          <a:sy n="114" d="100"/>
        </p:scale>
        <p:origin x="-1332" y="-96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308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2017-08-17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2017-08-17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6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10" Type="http://schemas.openxmlformats.org/officeDocument/2006/relationships/image" Target="../media/image62.png"/><Relationship Id="rId4" Type="http://schemas.openxmlformats.org/officeDocument/2006/relationships/image" Target="../media/image73.jpe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11" Type="http://schemas.openxmlformats.org/officeDocument/2006/relationships/image" Target="../media/image80.pn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9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eg"/><Relationship Id="rId5" Type="http://schemas.openxmlformats.org/officeDocument/2006/relationships/image" Target="../media/image56.png"/><Relationship Id="rId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3" Type="http://schemas.openxmlformats.org/officeDocument/2006/relationships/image" Target="../media/image60.jpe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바탕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직사각형 7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5" name="빛" descr="16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>
            <a:off x="5772300" y="2868843"/>
            <a:ext cx="1033274" cy="3529591"/>
          </a:xfrm>
          <a:prstGeom prst="rect">
            <a:avLst/>
          </a:prstGeom>
        </p:spPr>
      </p:pic>
      <p:pic>
        <p:nvPicPr>
          <p:cNvPr id="37" name="그림 36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 rot="21399395">
            <a:off x="5883968" y="2868843"/>
            <a:ext cx="1033274" cy="3529591"/>
          </a:xfrm>
          <a:prstGeom prst="rect">
            <a:avLst/>
          </a:prstGeom>
        </p:spPr>
      </p:pic>
      <p:pic>
        <p:nvPicPr>
          <p:cNvPr id="59" name="그림 58" descr="171.png"/>
          <p:cNvPicPr>
            <a:picLocks noChangeAspect="1"/>
          </p:cNvPicPr>
          <p:nvPr/>
        </p:nvPicPr>
        <p:blipFill>
          <a:blip r:embed="rId5" cstate="print">
            <a:lum contrast="-3000"/>
          </a:blip>
          <a:stretch>
            <a:fillRect/>
          </a:stretch>
        </p:blipFill>
        <p:spPr>
          <a:xfrm>
            <a:off x="5682499" y="3259081"/>
            <a:ext cx="1019558" cy="33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 descr="171.png"/>
          <p:cNvPicPr>
            <a:picLocks noChangeAspect="1"/>
          </p:cNvPicPr>
          <p:nvPr/>
        </p:nvPicPr>
        <p:blipFill>
          <a:blip r:embed="rId6" cstate="print">
            <a:lum contrast="-3000"/>
          </a:blip>
          <a:stretch>
            <a:fillRect/>
          </a:stretch>
        </p:blipFill>
        <p:spPr>
          <a:xfrm>
            <a:off x="5953797" y="2978863"/>
            <a:ext cx="836678" cy="35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 descr="171.png"/>
          <p:cNvPicPr>
            <a:picLocks noChangeAspect="1"/>
          </p:cNvPicPr>
          <p:nvPr/>
        </p:nvPicPr>
        <p:blipFill>
          <a:blip r:embed="rId7" cstate="print">
            <a:lum contrast="-3000"/>
          </a:blip>
          <a:stretch>
            <a:fillRect/>
          </a:stretch>
        </p:blipFill>
        <p:spPr>
          <a:xfrm rot="21380607">
            <a:off x="5752403" y="3156222"/>
            <a:ext cx="1078994" cy="34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20510" y="3142057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10178" y="3272652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 descr="171.png"/>
          <p:cNvPicPr>
            <a:picLocks noChangeAspect="1"/>
          </p:cNvPicPr>
          <p:nvPr/>
        </p:nvPicPr>
        <p:blipFill>
          <a:blip r:embed="rId9" cstate="print">
            <a:lum contrast="-3000"/>
          </a:blip>
          <a:stretch>
            <a:fillRect/>
          </a:stretch>
        </p:blipFill>
        <p:spPr>
          <a:xfrm>
            <a:off x="5758046" y="3323212"/>
            <a:ext cx="969266" cy="3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 descr="171.png"/>
          <p:cNvPicPr>
            <a:picLocks noChangeAspect="1"/>
          </p:cNvPicPr>
          <p:nvPr/>
        </p:nvPicPr>
        <p:blipFill>
          <a:blip r:embed="rId10" cstate="print">
            <a:lum contrast="-3000"/>
          </a:blip>
          <a:stretch>
            <a:fillRect/>
          </a:stretch>
        </p:blipFill>
        <p:spPr>
          <a:xfrm>
            <a:off x="6144185" y="3376375"/>
            <a:ext cx="594361" cy="322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50833" y="3382202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 descr="171.png"/>
          <p:cNvPicPr>
            <a:picLocks noChangeAspect="1"/>
          </p:cNvPicPr>
          <p:nvPr/>
        </p:nvPicPr>
        <p:blipFill>
          <a:blip r:embed="rId12" cstate="print">
            <a:lum contrast="-3000"/>
          </a:blip>
          <a:stretch>
            <a:fillRect/>
          </a:stretch>
        </p:blipFill>
        <p:spPr>
          <a:xfrm>
            <a:off x="6103336" y="3369350"/>
            <a:ext cx="565173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06531" y="341337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 descr="171.png"/>
          <p:cNvPicPr>
            <a:picLocks noChangeAspect="1"/>
          </p:cNvPicPr>
          <p:nvPr/>
        </p:nvPicPr>
        <p:blipFill>
          <a:blip r:embed="rId13" cstate="print">
            <a:lum contrast="-3000"/>
          </a:blip>
          <a:stretch>
            <a:fillRect/>
          </a:stretch>
        </p:blipFill>
        <p:spPr>
          <a:xfrm>
            <a:off x="5596079" y="4041698"/>
            <a:ext cx="3561595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 descr="171.png"/>
          <p:cNvPicPr>
            <a:picLocks noChangeAspect="1"/>
          </p:cNvPicPr>
          <p:nvPr/>
        </p:nvPicPr>
        <p:blipFill>
          <a:blip r:embed="rId14" cstate="print">
            <a:lum contrast="-3000"/>
          </a:blip>
          <a:stretch>
            <a:fillRect/>
          </a:stretch>
        </p:blipFill>
        <p:spPr>
          <a:xfrm rot="172891">
            <a:off x="5749452" y="4002599"/>
            <a:ext cx="3525019" cy="16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633511" y="4050981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그림 75" descr="171.png"/>
          <p:cNvPicPr>
            <a:picLocks noChangeAspect="1"/>
          </p:cNvPicPr>
          <p:nvPr/>
        </p:nvPicPr>
        <p:blipFill>
          <a:blip r:embed="rId16" cstate="print">
            <a:lum contrast="-3000"/>
          </a:blip>
          <a:stretch>
            <a:fillRect/>
          </a:stretch>
        </p:blipFill>
        <p:spPr>
          <a:xfrm>
            <a:off x="5574229" y="4037680"/>
            <a:ext cx="3712472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 descr="171.png"/>
          <p:cNvPicPr>
            <a:picLocks noChangeAspect="1"/>
          </p:cNvPicPr>
          <p:nvPr/>
        </p:nvPicPr>
        <p:blipFill>
          <a:blip r:embed="rId17" cstate="print">
            <a:lum contrast="-3000"/>
          </a:blip>
          <a:stretch>
            <a:fillRect/>
          </a:stretch>
        </p:blipFill>
        <p:spPr>
          <a:xfrm>
            <a:off x="5707557" y="4049486"/>
            <a:ext cx="3250699" cy="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그림 77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894507" y="4048320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662073" y="4063486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그림 84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557072" y="4048655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458" y="338038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 descr="171.png"/>
          <p:cNvPicPr>
            <a:picLocks noChangeAspect="1"/>
          </p:cNvPicPr>
          <p:nvPr/>
        </p:nvPicPr>
        <p:blipFill>
          <a:blip r:embed="rId19" cstate="print">
            <a:lum contrast="-3000"/>
          </a:blip>
          <a:stretch>
            <a:fillRect/>
          </a:stretch>
        </p:blipFill>
        <p:spPr>
          <a:xfrm>
            <a:off x="8021593" y="3592503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그림 86" descr="171.png"/>
          <p:cNvPicPr>
            <a:picLocks noChangeAspect="1"/>
          </p:cNvPicPr>
          <p:nvPr/>
        </p:nvPicPr>
        <p:blipFill>
          <a:blip r:embed="rId20" cstate="print">
            <a:lum contrast="-3000"/>
          </a:blip>
          <a:stretch>
            <a:fillRect/>
          </a:stretch>
        </p:blipFill>
        <p:spPr>
          <a:xfrm>
            <a:off x="8020976" y="3619565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 descr="171.png"/>
          <p:cNvPicPr>
            <a:picLocks noChangeAspect="1"/>
          </p:cNvPicPr>
          <p:nvPr/>
        </p:nvPicPr>
        <p:blipFill>
          <a:blip r:embed="rId21" cstate="print">
            <a:lum contrast="-3000"/>
          </a:blip>
          <a:stretch>
            <a:fillRect/>
          </a:stretch>
        </p:blipFill>
        <p:spPr>
          <a:xfrm>
            <a:off x="7959471" y="3575155"/>
            <a:ext cx="1321311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그림 88" descr="171.png"/>
          <p:cNvPicPr>
            <a:picLocks noChangeAspect="1"/>
          </p:cNvPicPr>
          <p:nvPr/>
        </p:nvPicPr>
        <p:blipFill>
          <a:blip r:embed="rId22" cstate="print">
            <a:lum contrast="-3000"/>
          </a:blip>
          <a:stretch>
            <a:fillRect/>
          </a:stretch>
        </p:blipFill>
        <p:spPr>
          <a:xfrm>
            <a:off x="8047720" y="3592998"/>
            <a:ext cx="1220727" cy="12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64039" y="3627707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55126" y="3593211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7999471" y="3581750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그림 94" descr="171.png"/>
          <p:cNvPicPr>
            <a:picLocks noChangeAspect="1"/>
          </p:cNvPicPr>
          <p:nvPr/>
        </p:nvPicPr>
        <p:blipFill>
          <a:blip r:embed="rId24" cstate="print">
            <a:lum contrast="-3000"/>
          </a:blip>
          <a:stretch>
            <a:fillRect/>
          </a:stretch>
        </p:blipFill>
        <p:spPr>
          <a:xfrm>
            <a:off x="6786264" y="4268592"/>
            <a:ext cx="1805944" cy="12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그림 95" descr="171.png"/>
          <p:cNvPicPr>
            <a:picLocks noChangeAspect="1"/>
          </p:cNvPicPr>
          <p:nvPr/>
        </p:nvPicPr>
        <p:blipFill>
          <a:blip r:embed="rId25" cstate="print">
            <a:lum contrast="-3000"/>
          </a:blip>
          <a:stretch>
            <a:fillRect/>
          </a:stretch>
        </p:blipFill>
        <p:spPr>
          <a:xfrm>
            <a:off x="6695679" y="4435259"/>
            <a:ext cx="1842520" cy="12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그림 96" descr="171.png"/>
          <p:cNvPicPr>
            <a:picLocks noChangeAspect="1"/>
          </p:cNvPicPr>
          <p:nvPr/>
        </p:nvPicPr>
        <p:blipFill>
          <a:blip r:embed="rId26" cstate="print">
            <a:lum contrast="-3000"/>
          </a:blip>
          <a:stretch>
            <a:fillRect/>
          </a:stretch>
        </p:blipFill>
        <p:spPr>
          <a:xfrm>
            <a:off x="6681192" y="4331273"/>
            <a:ext cx="1815088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그림 97" descr="171.png"/>
          <p:cNvPicPr>
            <a:picLocks noChangeAspect="1"/>
          </p:cNvPicPr>
          <p:nvPr/>
        </p:nvPicPr>
        <p:blipFill>
          <a:blip r:embed="rId27" cstate="print">
            <a:lum contrast="-3000"/>
          </a:blip>
          <a:stretch>
            <a:fillRect/>
          </a:stretch>
        </p:blipFill>
        <p:spPr>
          <a:xfrm>
            <a:off x="6741476" y="4369430"/>
            <a:ext cx="1760224" cy="13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그림 98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745296" y="4410395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그림 99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847900" y="4309013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그림 100" descr="171.png"/>
          <p:cNvPicPr>
            <a:picLocks noChangeAspect="1"/>
          </p:cNvPicPr>
          <p:nvPr/>
        </p:nvPicPr>
        <p:blipFill>
          <a:blip r:embed="rId29" cstate="print">
            <a:lum contrast="-3000"/>
          </a:blip>
          <a:stretch>
            <a:fillRect/>
          </a:stretch>
        </p:blipFill>
        <p:spPr>
          <a:xfrm>
            <a:off x="6598132" y="4204292"/>
            <a:ext cx="1728220" cy="13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그림 102" descr="171.png"/>
          <p:cNvPicPr>
            <a:picLocks noChangeAspect="1"/>
          </p:cNvPicPr>
          <p:nvPr/>
        </p:nvPicPr>
        <p:blipFill>
          <a:blip r:embed="rId30" cstate="print">
            <a:lum contrast="-3000"/>
          </a:blip>
          <a:stretch>
            <a:fillRect/>
          </a:stretch>
        </p:blipFill>
        <p:spPr>
          <a:xfrm>
            <a:off x="6622014" y="4260733"/>
            <a:ext cx="1801372" cy="128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그림 101" descr="171.png"/>
          <p:cNvPicPr>
            <a:picLocks noChangeAspect="1"/>
          </p:cNvPicPr>
          <p:nvPr/>
        </p:nvPicPr>
        <p:blipFill>
          <a:blip r:embed="rId31" cstate="print">
            <a:lum contrast="-3000"/>
          </a:blip>
          <a:stretch>
            <a:fillRect/>
          </a:stretch>
        </p:blipFill>
        <p:spPr>
          <a:xfrm>
            <a:off x="6638684" y="4238121"/>
            <a:ext cx="1677927" cy="125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103" descr="171.png"/>
          <p:cNvPicPr>
            <a:picLocks noChangeAspect="1"/>
          </p:cNvPicPr>
          <p:nvPr/>
        </p:nvPicPr>
        <p:blipFill>
          <a:blip r:embed="rId32" cstate="print">
            <a:lum contrast="-3000"/>
          </a:blip>
          <a:stretch>
            <a:fillRect/>
          </a:stretch>
        </p:blipFill>
        <p:spPr>
          <a:xfrm>
            <a:off x="6745929" y="4428890"/>
            <a:ext cx="1714504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그림 106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14016" y="3415541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그림 107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182" y="3450013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9797" y="2597326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221507" y="2741028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96452" y="2625484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637692" y="2514020"/>
            <a:ext cx="65264" cy="5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773942" y="2932143"/>
            <a:ext cx="93708" cy="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524570" y="3337641"/>
            <a:ext cx="117896" cy="9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158522" y="2148096"/>
            <a:ext cx="80478" cy="6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872305" y="2428197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353955" y="2506373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218709" y="3496822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922741" y="3048231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931124" y="3068960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08500" y="3201546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그림 121" descr="96.png"/>
          <p:cNvPicPr>
            <a:picLocks noChangeAspect="1"/>
          </p:cNvPicPr>
          <p:nvPr/>
        </p:nvPicPr>
        <p:blipFill>
          <a:blip r:embed="rId37" cstate="print">
            <a:lum bright="100000"/>
          </a:blip>
          <a:stretch>
            <a:fillRect/>
          </a:stretch>
        </p:blipFill>
        <p:spPr>
          <a:xfrm>
            <a:off x="7232258" y="1052736"/>
            <a:ext cx="934395" cy="119709"/>
          </a:xfrm>
          <a:prstGeom prst="rect">
            <a:avLst/>
          </a:prstGeom>
        </p:spPr>
      </p:pic>
      <p:pic>
        <p:nvPicPr>
          <p:cNvPr id="64" name="뚫은거" descr="4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48" y="21013"/>
            <a:ext cx="9902952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8504" y="3075612"/>
            <a:ext cx="5219053" cy="3349949"/>
            <a:chOff x="488504" y="3075612"/>
            <a:chExt cx="5219053" cy="3349949"/>
          </a:xfrm>
        </p:grpSpPr>
        <p:pic>
          <p:nvPicPr>
            <p:cNvPr id="80" name="그림 79" descr="97.png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9719" y="6062920"/>
              <a:ext cx="434182" cy="352888"/>
            </a:xfrm>
            <a:prstGeom prst="rect">
              <a:avLst/>
            </a:prstGeom>
          </p:spPr>
        </p:pic>
        <p:sp>
          <p:nvSpPr>
            <p:cNvPr id="81" name="제목 1"/>
            <p:cNvSpPr txBox="1">
              <a:spLocks/>
            </p:cNvSpPr>
            <p:nvPr/>
          </p:nvSpPr>
          <p:spPr>
            <a:xfrm>
              <a:off x="506051" y="3075612"/>
              <a:ext cx="520150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평창동계올림픽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조직위원회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인증</a:t>
              </a:r>
              <a:r>
                <a:rPr lang="en-US" altLang="ko-KR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접근제어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솔루션 도입 제안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504" y="5933118"/>
              <a:ext cx="44629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/>
              <a:r>
                <a:rPr lang="en-US" altLang="ko-KR" sz="1600" spc="-120" dirty="0" err="1" smtClean="0">
                  <a:solidFill>
                    <a:prstClr val="white">
                      <a:lumMod val="75000"/>
                    </a:prstClr>
                  </a:solidFill>
                </a:rPr>
                <a:t>KT</a:t>
              </a:r>
              <a:r>
                <a:rPr lang="en-US" altLang="ko-KR" sz="1600" spc="-120" dirty="0" smtClean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r>
                <a:rPr lang="ko-KR" altLang="en-US" sz="1600" spc="-120" dirty="0" err="1" smtClean="0">
                  <a:solidFill>
                    <a:prstClr val="white">
                      <a:lumMod val="75000"/>
                    </a:prstClr>
                  </a:solidFill>
                </a:rPr>
                <a:t>미래융합사업추진실</a:t>
              </a:r>
              <a:r>
                <a:rPr lang="ko-KR" altLang="en-US" sz="1600" spc="-120" dirty="0" smtClean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endParaRPr lang="en-US" altLang="ko-KR" sz="1600" spc="-120" dirty="0" smtClean="0">
                <a:solidFill>
                  <a:prstClr val="white">
                    <a:lumMod val="75000"/>
                  </a:prstClr>
                </a:solidFill>
              </a:endParaRPr>
            </a:p>
            <a:p>
              <a:pPr lvl="0"/>
              <a:r>
                <a:rPr lang="en-US" altLang="ko-KR" sz="1600" dirty="0" smtClean="0">
                  <a:solidFill>
                    <a:prstClr val="white">
                      <a:lumMod val="75000"/>
                    </a:prstClr>
                  </a:solidFill>
                </a:rPr>
                <a:t>| 2017.08.17 </a:t>
              </a:r>
              <a:endPara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506051" y="3489075"/>
              <a:ext cx="49178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Wiz Stick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을 활용한 인증</a:t>
              </a: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  <a:r>
                <a:rPr lang="ko-KR" altLang="en-US" sz="1600" b="1" spc="-100" dirty="0" err="1">
                  <a:solidFill>
                    <a:schemeClr val="bg1">
                      <a:lumMod val="65000"/>
                    </a:schemeClr>
                  </a:solidFill>
                </a:rPr>
                <a:t>접근제어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 방안</a:t>
              </a:r>
              <a:endParaRPr lang="ko-KR" altLang="en-US" sz="1600" b="1" spc="-8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566072"/>
            <a:ext cx="3940403" cy="4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9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81386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/>
                <a:gridCol w="3855114"/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  <a:endParaRPr lang="ko-KR" altLang="en-US" sz="1800" b="1" kern="1200" spc="-14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네트워크 운영자용 에이전트 </a:t>
            </a:r>
            <a:r>
              <a:rPr lang="ko-KR" altLang="en-US" dirty="0" err="1" smtClean="0"/>
              <a:t>기능명세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02621"/>
              </p:ext>
            </p:extLst>
          </p:nvPr>
        </p:nvGraphicFramePr>
        <p:xfrm>
          <a:off x="632520" y="1268760"/>
          <a:ext cx="864096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152128"/>
                <a:gridCol w="2304256"/>
                <a:gridCol w="1656184"/>
                <a:gridCol w="2232248"/>
              </a:tblGrid>
              <a:tr h="2743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세부 기능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매개 변수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입력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출력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정보 조회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요청 시 에이전트 정보 출력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버전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릴리즈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일자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목록 조회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실행 시 서버 목록을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요청하여 출력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그룹 트리 구조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그룹에 속한 서버 목록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목록 갱신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요청 시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목록을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요청하여 출력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그룹 트리 구조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그룹에 속한 서버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목록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서버명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정보 조회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사용자가 선택한 서버에 대한 정보를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요청하여 출력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서버명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모델명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관리자명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관리자연락처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마지막 로그인 시간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연결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요청 시 사용자가 선택한 서버에 대한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접속 요청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defTabSz="975022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+mj-lt"/>
                        <a:buAutoNum type="arabicParenR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지문 정보를 이용한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운영자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차 신원 확인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sym typeface="Wingding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지문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지문 인식 결과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arenR" startAt="2"/>
                      </a:pP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공인인증서를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이용한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단말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운영자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신원확인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SSL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연결 정보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공인증서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공인인증서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일치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결과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arenR" startAt="3"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세션 연결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연결 정보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연결 결과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접속 성공 시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인터페이스창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팝업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로그인 대기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연결 해제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요청 시 사용자가 선택한 서버에 대한 연결 해제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서버명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연결 해제 결과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연결 이력 실시간 조회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연결과 관련된 이력을 실시간 출력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연결 요청된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서버명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연결 이력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프로세스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UI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kill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process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8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관리자용 에이전트 </a:t>
            </a:r>
            <a:r>
              <a:rPr lang="ko-KR" altLang="en-US" dirty="0" err="1" smtClean="0"/>
              <a:t>기능명세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4.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885889"/>
              </p:ext>
            </p:extLst>
          </p:nvPr>
        </p:nvGraphicFramePr>
        <p:xfrm>
          <a:off x="632520" y="1268760"/>
          <a:ext cx="864096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3456384"/>
                <a:gridCol w="1656184"/>
                <a:gridCol w="2232248"/>
              </a:tblGrid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세부 기능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매개 변수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입력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출력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정보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사용자 요청 시 에이전트 정보 출력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버전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릴리즈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일자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서버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운영자 정보를 등록할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게이트웨이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게이트웨이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운영자 정보 등록 현황 조회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선택한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등록된 운영자 정보 현황 조회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게이트웨이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등록된 운영자 정보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운영자 정보 등록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등록할 운영자 정보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운영자 정보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성명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주민등록번호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운영자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공인인증서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운영자 지문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 결과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에이전트 프로세스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UI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kill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process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14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게이트웨이</a:t>
            </a:r>
            <a:r>
              <a:rPr lang="ko-KR" altLang="en-US" dirty="0" smtClean="0"/>
              <a:t> 서버 </a:t>
            </a:r>
            <a:r>
              <a:rPr lang="ko-KR" altLang="en-US" dirty="0" err="1" smtClean="0"/>
              <a:t>기능명세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4.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66427"/>
              </p:ext>
            </p:extLst>
          </p:nvPr>
        </p:nvGraphicFramePr>
        <p:xfrm>
          <a:off x="632520" y="1484784"/>
          <a:ext cx="864096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3456384"/>
                <a:gridCol w="1656184"/>
                <a:gridCol w="2232248"/>
              </a:tblGrid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세부 기능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매개 변수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입력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출력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692696"/>
            <a:ext cx="2016224" cy="576064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pc="-60" smtClean="0">
                <a:solidFill>
                  <a:schemeClr val="bg1"/>
                </a:solidFill>
              </a:rPr>
              <a:t>미작성</a:t>
            </a:r>
            <a:endParaRPr lang="ko-KR" altLang="en-US" spc="-6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949049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/>
                <a:gridCol w="3855114"/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  <a:endParaRPr lang="ko-KR" altLang="en-US" sz="1800" b="1" kern="1200" spc="-14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네트워크 운영자용 에이전트 </a:t>
            </a:r>
            <a:r>
              <a:rPr lang="ko-KR" altLang="en-US" dirty="0" smtClean="0"/>
              <a:t>메뉴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9" name="텍스트 개체 틀 6"/>
          <p:cNvSpPr txBox="1">
            <a:spLocks/>
          </p:cNvSpPr>
          <p:nvPr/>
        </p:nvSpPr>
        <p:spPr>
          <a:xfrm>
            <a:off x="776536" y="1124744"/>
            <a:ext cx="8339757" cy="43088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 smtClean="0">
                <a:solidFill>
                  <a:srgbClr val="8C8C8C"/>
                </a:solidFill>
              </a:rPr>
              <a:t>네트워크 운영자가 접속 가능한 네트워크 장비 목록을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검색하고 연결을 요청하면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전용의 </a:t>
            </a:r>
            <a:r>
              <a:rPr lang="en-US" altLang="ko-KR" sz="1400" spc="-100" dirty="0" err="1" smtClean="0">
                <a:solidFill>
                  <a:srgbClr val="8C8C8C"/>
                </a:solidFill>
              </a:rPr>
              <a:t>SSH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접속 인터페이스를 제공합니다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</a:t>
            </a:r>
            <a:endParaRPr lang="ko-KR" altLang="en-US" sz="1400" spc="-100" dirty="0">
              <a:solidFill>
                <a:srgbClr val="8C8C8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30546"/>
            <a:ext cx="51911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000672" y="3854670"/>
            <a:ext cx="64807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000672" y="2963354"/>
            <a:ext cx="50405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000672" y="2640189"/>
            <a:ext cx="50405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596515" y="2517786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에이전트 </a:t>
            </a:r>
            <a:r>
              <a:rPr lang="ko-KR" altLang="en-US" sz="800" spc="-60" dirty="0" err="1">
                <a:solidFill>
                  <a:srgbClr val="FF0000"/>
                </a:solidFill>
                <a:latin typeface="+mn-ea"/>
                <a:sym typeface="Wingdings"/>
              </a:rPr>
              <a:t>정보조회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 메뉴</a:t>
            </a:r>
            <a:endParaRPr lang="en-US" altLang="ko-KR" sz="800" spc="-6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H="1">
            <a:off x="3764868" y="2640189"/>
            <a:ext cx="4032448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>
            <a:off x="7149244" y="3773878"/>
            <a:ext cx="64807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H="1">
            <a:off x="7149244" y="5414871"/>
            <a:ext cx="64807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4160912" y="4921418"/>
            <a:ext cx="3636404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000672" y="4921418"/>
            <a:ext cx="50405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7" y="5218812"/>
            <a:ext cx="1188132" cy="7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96515" y="2840952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최신의 서버 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목록 갱신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버튼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96515" y="3732268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현재 서버 목록 현황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6515" y="4742991"/>
            <a:ext cx="140415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선택한 서버 접속 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요청</a:t>
            </a:r>
            <a:endParaRPr lang="en-US" altLang="ko-KR" sz="800" spc="-60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algn="ctr" latinLnBrk="0"/>
            <a:r>
              <a:rPr lang="en-US" altLang="ko-KR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(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클릭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시 별도의 </a:t>
            </a:r>
            <a:r>
              <a:rPr lang="en-US" altLang="ko-KR" sz="800" spc="-60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800" spc="-60" dirty="0">
                <a:solidFill>
                  <a:srgbClr val="FF0000"/>
                </a:solidFill>
                <a:latin typeface="+mn-ea"/>
                <a:sym typeface="Wingdings"/>
              </a:rPr>
              <a:t>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화면 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출력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)</a:t>
            </a:r>
            <a:endParaRPr lang="ko-KR" altLang="en-US" sz="800" spc="-6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97316" y="2517786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에이전트 종료 메뉴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797316" y="3609087"/>
            <a:ext cx="1404157" cy="36798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서버 목록에서 선택한</a:t>
            </a:r>
          </a:p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네트워크 장비 정보 출력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797316" y="4799016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연결된 서버 접속 해제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797317" y="5230878"/>
            <a:ext cx="1044116" cy="36798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에이전트를 통한</a:t>
            </a:r>
          </a:p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  <a:sym typeface="Wingdings"/>
              </a:rPr>
              <a:t>서버 연결 이력</a:t>
            </a:r>
            <a:endParaRPr lang="ko-KR" altLang="en-US" sz="800" spc="-6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997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6974614" y="4668651"/>
            <a:ext cx="1437829" cy="1046330"/>
            <a:chOff x="814871" y="1822162"/>
            <a:chExt cx="5876925" cy="4276726"/>
          </a:xfrm>
        </p:grpSpPr>
        <p:pic>
          <p:nvPicPr>
            <p:cNvPr id="1033" name="Picture 9" descr="Display SSH Banner Messag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71" y="1822162"/>
              <a:ext cx="5876925" cy="427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 descr="Display SSH Banner Message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9" r="49179" b="90936"/>
            <a:stretch/>
          </p:blipFill>
          <p:spPr bwMode="auto">
            <a:xfrm>
              <a:off x="1977001" y="1822162"/>
              <a:ext cx="1200150" cy="38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/>
              <a:t>네트워크 </a:t>
            </a:r>
            <a:r>
              <a:rPr lang="ko-KR" altLang="en-US" dirty="0" smtClean="0"/>
              <a:t>운영자의 장비 연결 과정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9" name="텍스트 개체 틀 6"/>
          <p:cNvSpPr txBox="1">
            <a:spLocks/>
          </p:cNvSpPr>
          <p:nvPr/>
        </p:nvSpPr>
        <p:spPr>
          <a:xfrm>
            <a:off x="776536" y="1113845"/>
            <a:ext cx="8339757" cy="47397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 smtClean="0">
                <a:solidFill>
                  <a:srgbClr val="8C8C8C"/>
                </a:solidFill>
              </a:rPr>
              <a:t>네트워크 운영자는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PC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의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USB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포트에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을 연결하고 에이전트 </a:t>
            </a:r>
            <a:r>
              <a:rPr lang="ko-KR" altLang="en-US" sz="1400" spc="-100" dirty="0" err="1" smtClean="0">
                <a:solidFill>
                  <a:srgbClr val="8C8C8C"/>
                </a:solidFill>
              </a:rPr>
              <a:t>실행파일을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실행합니다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</a:t>
            </a:r>
          </a:p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 smtClean="0">
                <a:solidFill>
                  <a:srgbClr val="8C8C8C"/>
                </a:solidFill>
              </a:rPr>
              <a:t>네트워크 장비 선택 후 연결 버튼을 클릭하면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네트워크 운영자의 지문 인식 후 </a:t>
            </a:r>
            <a:r>
              <a:rPr lang="en-US" altLang="ko-KR" sz="1400" spc="-100" dirty="0" err="1" smtClean="0">
                <a:solidFill>
                  <a:srgbClr val="8C8C8C"/>
                </a:solidFill>
              </a:rPr>
              <a:t>SSH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z="1400" spc="-100" dirty="0" err="1" smtClean="0">
                <a:solidFill>
                  <a:srgbClr val="8C8C8C"/>
                </a:solidFill>
              </a:rPr>
              <a:t>로그인을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 요청합니다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 </a:t>
            </a:r>
            <a:endParaRPr lang="ko-KR" altLang="en-US" sz="1400" spc="-100" dirty="0">
              <a:solidFill>
                <a:srgbClr val="8C8C8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 flipH="1">
            <a:off x="607874" y="2049760"/>
            <a:ext cx="3777050" cy="3736876"/>
            <a:chOff x="554171" y="-871302"/>
            <a:chExt cx="5666628" cy="5606356"/>
          </a:xfrm>
        </p:grpSpPr>
        <p:grpSp>
          <p:nvGrpSpPr>
            <p:cNvPr id="9" name="그룹 8"/>
            <p:cNvGrpSpPr/>
            <p:nvPr/>
          </p:nvGrpSpPr>
          <p:grpSpPr>
            <a:xfrm>
              <a:off x="554171" y="-871302"/>
              <a:ext cx="3146186" cy="5606356"/>
              <a:chOff x="554171" y="-681813"/>
              <a:chExt cx="3146186" cy="560635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1578627" y="-33621"/>
                <a:ext cx="1148294" cy="1242369"/>
              </a:xfrm>
              <a:prstGeom prst="roundRect">
                <a:avLst>
                  <a:gd name="adj" fmla="val 4811"/>
                </a:avLst>
              </a:prstGeom>
              <a:gradFill flip="none" rotWithShape="1">
                <a:gsLst>
                  <a:gs pos="0">
                    <a:schemeClr val="bg1"/>
                  </a:gs>
                  <a:gs pos="22000">
                    <a:srgbClr val="E4F6FF"/>
                  </a:gs>
                  <a:gs pos="100000">
                    <a:srgbClr val="CCECFF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1116904" y="-480828"/>
                <a:ext cx="1999403" cy="2283753"/>
              </a:xfrm>
              <a:prstGeom prst="roundRect">
                <a:avLst>
                  <a:gd name="adj" fmla="val 4811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745067" y="2007910"/>
                <a:ext cx="2955290" cy="2916633"/>
              </a:xfrm>
              <a:custGeom>
                <a:avLst/>
                <a:gdLst>
                  <a:gd name="connsiteX0" fmla="*/ 2683933 w 2955290"/>
                  <a:gd name="connsiteY0" fmla="*/ 0 h 2916633"/>
                  <a:gd name="connsiteX1" fmla="*/ 2700866 w 2955290"/>
                  <a:gd name="connsiteY1" fmla="*/ 2717800 h 2916633"/>
                  <a:gd name="connsiteX2" fmla="*/ 0 w 2955290"/>
                  <a:gd name="connsiteY2" fmla="*/ 2717800 h 291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5290" h="2916633">
                    <a:moveTo>
                      <a:pt x="2683933" y="0"/>
                    </a:moveTo>
                    <a:cubicBezTo>
                      <a:pt x="2916060" y="1132416"/>
                      <a:pt x="3148188" y="2264833"/>
                      <a:pt x="2700866" y="2717800"/>
                    </a:cubicBezTo>
                    <a:cubicBezTo>
                      <a:pt x="2253544" y="3170767"/>
                      <a:pt x="238477" y="2706511"/>
                      <a:pt x="0" y="2717800"/>
                    </a:cubicBezTo>
                  </a:path>
                </a:pathLst>
              </a:custGeom>
              <a:noFill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143291" y="-480828"/>
                <a:ext cx="2303276" cy="5206539"/>
              </a:xfrm>
              <a:prstGeom prst="roundRect">
                <a:avLst>
                  <a:gd name="adj" fmla="val 9261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916614" y="-279839"/>
                <a:ext cx="400579" cy="511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1847351" y="-1974993"/>
                <a:ext cx="401973" cy="298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62" t="5945" r="9328" b="7682"/>
              <a:stretch/>
            </p:blipFill>
            <p:spPr bwMode="auto">
              <a:xfrm flipH="1">
                <a:off x="1317191" y="2030771"/>
                <a:ext cx="1827832" cy="2624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1" t="17069" r="60848" b="55884"/>
            <a:stretch/>
          </p:blipFill>
          <p:spPr bwMode="auto">
            <a:xfrm flipH="1">
              <a:off x="4510086" y="2331719"/>
              <a:ext cx="1710713" cy="821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 flipH="1">
              <a:off x="3446670" y="2636912"/>
              <a:ext cx="253688" cy="12533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0462" y="2660723"/>
              <a:ext cx="809625" cy="77716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1026" name="Picture 2" descr="C:\Users\Administrator\Documents\kt_wordmark\CI_단독\kt워드마크_기본형(화이트 bg)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22212" r="26786" b="22212"/>
          <a:stretch/>
        </p:blipFill>
        <p:spPr bwMode="auto">
          <a:xfrm>
            <a:off x="3170567" y="2589820"/>
            <a:ext cx="345853" cy="2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16481" y="2915425"/>
            <a:ext cx="654025" cy="24622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/>
            </a:r>
            <a:b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</a:br>
            <a:r>
              <a:rPr lang="en-US" altLang="ko-KR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user</a:t>
            </a:r>
            <a:r>
              <a:rPr lang="en-US" altLang="ko-KR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Agent.exe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3" name="Picture 2" descr="https://d30y9cdsu7xlg0.cloudfront.net/png/1049053-20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11109" r="23124" b="12810"/>
          <a:stretch/>
        </p:blipFill>
        <p:spPr bwMode="auto">
          <a:xfrm>
            <a:off x="3604134" y="3244365"/>
            <a:ext cx="144016" cy="2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871604" y="4283548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48137" y="465174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04134" y="233545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34922" y="2156109"/>
            <a:ext cx="85600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 실행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70" y="2006193"/>
            <a:ext cx="3204356" cy="224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19413" y="2976886"/>
            <a:ext cx="480752" cy="17841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9213" y="3573786"/>
            <a:ext cx="480752" cy="17841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42855" y="3201589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28888" y="3082873"/>
            <a:ext cx="93936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비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선택 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]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버튼 클릭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27" name="Picture 3" descr="C:\Users\Administrator\Pictures\wizstick 2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02" y="4687144"/>
            <a:ext cx="1044537" cy="91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4801444" y="452189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166385" y="4525561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인식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화면 출력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828257" y="452189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466985" y="4687143"/>
            <a:ext cx="990656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전용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출력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로그인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  <p:cxnSp>
        <p:nvCxnSpPr>
          <p:cNvPr id="38" name="구부러진 연결선 37"/>
          <p:cNvCxnSpPr>
            <a:stCxn id="21" idx="0"/>
            <a:endCxn id="23" idx="2"/>
          </p:cNvCxnSpPr>
          <p:nvPr/>
        </p:nvCxnSpPr>
        <p:spPr>
          <a:xfrm rot="5400000" flipH="1" flipV="1">
            <a:off x="1910178" y="2589592"/>
            <a:ext cx="1801740" cy="158617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23" idx="6"/>
            <a:endCxn id="28" idx="1"/>
          </p:cNvCxnSpPr>
          <p:nvPr/>
        </p:nvCxnSpPr>
        <p:spPr>
          <a:xfrm>
            <a:off x="3896849" y="2481808"/>
            <a:ext cx="1188873" cy="762648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28" idx="2"/>
            <a:endCxn id="31" idx="1"/>
          </p:cNvCxnSpPr>
          <p:nvPr/>
        </p:nvCxnSpPr>
        <p:spPr>
          <a:xfrm rot="10800000" flipV="1">
            <a:off x="4844311" y="3347947"/>
            <a:ext cx="198544" cy="121681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6072173" y="5146715"/>
            <a:ext cx="82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89" y="4937249"/>
            <a:ext cx="263968" cy="461944"/>
          </a:xfrm>
          <a:prstGeom prst="rect">
            <a:avLst/>
          </a:prstGeom>
        </p:spPr>
      </p:pic>
      <p:sp>
        <p:nvSpPr>
          <p:cNvPr id="49" name="타원형 설명선 48"/>
          <p:cNvSpPr/>
          <p:nvPr/>
        </p:nvSpPr>
        <p:spPr>
          <a:xfrm>
            <a:off x="6157184" y="5477256"/>
            <a:ext cx="452794" cy="400260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8551" y="5531096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/>
          <p:cNvSpPr/>
          <p:nvPr/>
        </p:nvSpPr>
        <p:spPr>
          <a:xfrm>
            <a:off x="6237223" y="580317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531739" y="5868742"/>
            <a:ext cx="162544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운영자 지문 인식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190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8190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/>
                <a:gridCol w="3855114"/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  <a:endParaRPr lang="ko-KR" altLang="en-US" sz="1800" b="1" kern="1200" spc="-14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90" y="1979153"/>
            <a:ext cx="3566170" cy="336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관리자용 에이전트 메뉴 설명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68" y="1979766"/>
            <a:ext cx="3969721" cy="275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160772" y="4341833"/>
            <a:ext cx="68543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9981" y="1603632"/>
            <a:ext cx="1231190" cy="21437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>
                <a:solidFill>
                  <a:srgbClr val="FF0000"/>
                </a:solidFill>
                <a:latin typeface="+mn-ea"/>
              </a:rPr>
              <a:t>에이전트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정보조</a:t>
            </a:r>
            <a:r>
              <a:rPr lang="ko-KR" altLang="en-US" sz="800" spc="-60" dirty="0" err="1">
                <a:solidFill>
                  <a:srgbClr val="FF0000"/>
                </a:solidFill>
                <a:latin typeface="+mn-ea"/>
              </a:rPr>
              <a:t>회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메뉴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765067" y="1818005"/>
            <a:ext cx="0" cy="412964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397419" y="4916000"/>
            <a:ext cx="923991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최신의 서버 그룹 갱신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1859415" y="2611744"/>
            <a:ext cx="0" cy="230425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682120" y="3390928"/>
            <a:ext cx="0" cy="230425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3168" y="5479160"/>
            <a:ext cx="1614955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smtClean="0">
                <a:solidFill>
                  <a:srgbClr val="FF0000"/>
                </a:solidFill>
                <a:latin typeface="+mn-ea"/>
              </a:rPr>
              <a:t>운영자를 등록할 서버 그룹 선택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83551" y="1603632"/>
            <a:ext cx="3182548" cy="21437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선택한 서버 그룹에 등록된 네트워크 운영자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ID (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수정 또는 삭제 시 선택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flipH="1">
            <a:off x="7764099" y="2780651"/>
            <a:ext cx="993884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741759" y="1603632"/>
            <a:ext cx="1201623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아이디 중복 검색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18410" y="1603632"/>
            <a:ext cx="1099446" cy="21437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에이전트 종료 메뉴</a:t>
            </a:r>
          </a:p>
        </p:txBody>
      </p:sp>
      <p:cxnSp>
        <p:nvCxnSpPr>
          <p:cNvPr id="64" name="꺾인 연결선 63"/>
          <p:cNvCxnSpPr>
            <a:endCxn id="63" idx="2"/>
          </p:cNvCxnSpPr>
          <p:nvPr/>
        </p:nvCxnSpPr>
        <p:spPr>
          <a:xfrm flipV="1">
            <a:off x="1561757" y="1818005"/>
            <a:ext cx="806376" cy="520151"/>
          </a:xfrm>
          <a:prstGeom prst="bentConnector2">
            <a:avLst/>
          </a:prstGeom>
          <a:ln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333070" y="1818005"/>
            <a:ext cx="0" cy="1009763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59" idx="2"/>
          </p:cNvCxnSpPr>
          <p:nvPr/>
        </p:nvCxnSpPr>
        <p:spPr>
          <a:xfrm>
            <a:off x="7342571" y="1819656"/>
            <a:ext cx="0" cy="55204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037903" y="2371705"/>
            <a:ext cx="1440160" cy="79588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입력된 성명으로 인사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DB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와 연동하여 직원 정보 검색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검색에 성공한 경우 소속 등의 정보가 자동으로 입력됨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H="1">
            <a:off x="7545288" y="3728091"/>
            <a:ext cx="1212695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8261042" y="3533211"/>
            <a:ext cx="1217021" cy="37294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네트워크 운영자가 제출한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공인인증서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등록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7901437" y="4096636"/>
            <a:ext cx="81460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8261041" y="4007851"/>
            <a:ext cx="1217021" cy="51455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관리자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PC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에 연결된 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Wiz Stick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의 시리얼 번호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연결 시 자동 인식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82" y="4856252"/>
            <a:ext cx="1190013" cy="154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꺾인 연결선 89"/>
          <p:cNvCxnSpPr>
            <a:endCxn id="4100" idx="1"/>
          </p:cNvCxnSpPr>
          <p:nvPr/>
        </p:nvCxnSpPr>
        <p:spPr>
          <a:xfrm rot="16200000" flipH="1">
            <a:off x="7106154" y="4793477"/>
            <a:ext cx="1180860" cy="493596"/>
          </a:xfrm>
          <a:prstGeom prst="bentConnector2">
            <a:avLst/>
          </a:prstGeom>
          <a:ln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6492007" y="5434160"/>
            <a:ext cx="1545896" cy="40903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네트워크 운영자의 지문을 등록 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안내에 따라 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8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회 지문을 입력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 flipV="1">
            <a:off x="6033120" y="4449844"/>
            <a:ext cx="0" cy="104367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135041" y="5434160"/>
            <a:ext cx="1131058" cy="40903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Wiz Stick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과 연결 상태를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확인하기 위한 버튼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7" name="텍스트 개체 틀 6"/>
          <p:cNvSpPr txBox="1">
            <a:spLocks/>
          </p:cNvSpPr>
          <p:nvPr/>
        </p:nvSpPr>
        <p:spPr>
          <a:xfrm>
            <a:off x="776536" y="1124744"/>
            <a:ext cx="8339757" cy="21544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 smtClean="0">
                <a:solidFill>
                  <a:srgbClr val="8C8C8C"/>
                </a:solidFill>
              </a:rPr>
              <a:t>관리자는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네트워크 운영자의 정보를 서버와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에 등록합니다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</a:t>
            </a:r>
            <a:endParaRPr lang="ko-KR" altLang="en-US" sz="1400" spc="-100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7057" y="5168616"/>
            <a:ext cx="667228" cy="7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47" y="1697502"/>
            <a:ext cx="2742751" cy="190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네트워크 운영자 등록 과정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1" name="텍스트 개체 틀 6"/>
          <p:cNvSpPr txBox="1">
            <a:spLocks/>
          </p:cNvSpPr>
          <p:nvPr/>
        </p:nvSpPr>
        <p:spPr>
          <a:xfrm>
            <a:off x="776536" y="1097067"/>
            <a:ext cx="8339757" cy="64633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 smtClean="0">
                <a:solidFill>
                  <a:srgbClr val="8C8C8C"/>
                </a:solidFill>
              </a:rPr>
              <a:t>관리자는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PC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의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USB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포트에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을 연결하고 에이전트 </a:t>
            </a:r>
            <a:r>
              <a:rPr lang="ko-KR" altLang="en-US" sz="1400" spc="-100" dirty="0" err="1" smtClean="0">
                <a:solidFill>
                  <a:srgbClr val="8C8C8C"/>
                </a:solidFill>
              </a:rPr>
              <a:t>실행파일을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실행합니다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서버를 선택한 후 네트워크 운영자의 정보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(</a:t>
            </a:r>
            <a:r>
              <a:rPr lang="ko-KR" altLang="en-US" sz="1400" spc="-100" dirty="0" err="1" smtClean="0">
                <a:solidFill>
                  <a:srgbClr val="8C8C8C"/>
                </a:solidFill>
              </a:rPr>
              <a:t>주민등록번호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, </a:t>
            </a:r>
            <a:r>
              <a:rPr lang="ko-KR" altLang="en-US" sz="1400" spc="-100" dirty="0" err="1" smtClean="0">
                <a:solidFill>
                  <a:srgbClr val="8C8C8C"/>
                </a:solidFill>
              </a:rPr>
              <a:t>공인인증서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 등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)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를 등록합니다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 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네트워크 운영자의 지문은 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에 벡터 정보로 안전하게 저장됩니다</a:t>
            </a:r>
            <a:r>
              <a:rPr lang="en-US" altLang="ko-KR" sz="1400" spc="-100" dirty="0" smtClean="0">
                <a:solidFill>
                  <a:srgbClr val="8C8C8C"/>
                </a:solidFill>
              </a:rPr>
              <a:t>.</a:t>
            </a:r>
            <a:r>
              <a:rPr lang="ko-KR" altLang="en-US" sz="1400" spc="-100" dirty="0" smtClean="0">
                <a:solidFill>
                  <a:srgbClr val="8C8C8C"/>
                </a:solidFill>
              </a:rPr>
              <a:t> </a:t>
            </a:r>
            <a:endParaRPr lang="ko-KR" altLang="en-US" sz="1400" spc="-100" dirty="0">
              <a:solidFill>
                <a:srgbClr val="8C8C8C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 flipH="1">
            <a:off x="607874" y="2312876"/>
            <a:ext cx="3777050" cy="3736876"/>
            <a:chOff x="554171" y="-871302"/>
            <a:chExt cx="5666628" cy="5606356"/>
          </a:xfrm>
        </p:grpSpPr>
        <p:grpSp>
          <p:nvGrpSpPr>
            <p:cNvPr id="37" name="그룹 36"/>
            <p:cNvGrpSpPr/>
            <p:nvPr/>
          </p:nvGrpSpPr>
          <p:grpSpPr>
            <a:xfrm>
              <a:off x="554171" y="-871302"/>
              <a:ext cx="3146186" cy="5606356"/>
              <a:chOff x="554171" y="-681813"/>
              <a:chExt cx="3146186" cy="5606356"/>
            </a:xfrm>
          </p:grpSpPr>
          <p:pic>
            <p:nvPicPr>
              <p:cNvPr id="55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62" t="5945" r="9328" b="7682"/>
              <a:stretch/>
            </p:blipFill>
            <p:spPr bwMode="auto">
              <a:xfrm flipH="1">
                <a:off x="1317191" y="2030771"/>
                <a:ext cx="1827832" cy="2624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" name="모서리가 둥근 직사각형 40"/>
              <p:cNvSpPr/>
              <p:nvPr/>
            </p:nvSpPr>
            <p:spPr>
              <a:xfrm>
                <a:off x="1578627" y="-33621"/>
                <a:ext cx="1148294" cy="1242369"/>
              </a:xfrm>
              <a:prstGeom prst="roundRect">
                <a:avLst>
                  <a:gd name="adj" fmla="val 4811"/>
                </a:avLst>
              </a:prstGeom>
              <a:gradFill flip="none" rotWithShape="1">
                <a:gsLst>
                  <a:gs pos="0">
                    <a:schemeClr val="bg1"/>
                  </a:gs>
                  <a:gs pos="22000">
                    <a:srgbClr val="E4F6FF"/>
                  </a:gs>
                  <a:gs pos="100000">
                    <a:srgbClr val="CCECFF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116904" y="-480828"/>
                <a:ext cx="1999403" cy="2283753"/>
              </a:xfrm>
              <a:prstGeom prst="roundRect">
                <a:avLst>
                  <a:gd name="adj" fmla="val 4811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745067" y="2007910"/>
                <a:ext cx="2955290" cy="2916633"/>
              </a:xfrm>
              <a:custGeom>
                <a:avLst/>
                <a:gdLst>
                  <a:gd name="connsiteX0" fmla="*/ 2683933 w 2955290"/>
                  <a:gd name="connsiteY0" fmla="*/ 0 h 2916633"/>
                  <a:gd name="connsiteX1" fmla="*/ 2700866 w 2955290"/>
                  <a:gd name="connsiteY1" fmla="*/ 2717800 h 2916633"/>
                  <a:gd name="connsiteX2" fmla="*/ 0 w 2955290"/>
                  <a:gd name="connsiteY2" fmla="*/ 2717800 h 291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5290" h="2916633">
                    <a:moveTo>
                      <a:pt x="2683933" y="0"/>
                    </a:moveTo>
                    <a:cubicBezTo>
                      <a:pt x="2916060" y="1132416"/>
                      <a:pt x="3148188" y="2264833"/>
                      <a:pt x="2700866" y="2717800"/>
                    </a:cubicBezTo>
                    <a:cubicBezTo>
                      <a:pt x="2253544" y="3170767"/>
                      <a:pt x="238477" y="2706511"/>
                      <a:pt x="0" y="2717800"/>
                    </a:cubicBezTo>
                  </a:path>
                </a:pathLst>
              </a:custGeom>
              <a:noFill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143291" y="-480828"/>
                <a:ext cx="2303276" cy="5206539"/>
              </a:xfrm>
              <a:prstGeom prst="roundRect">
                <a:avLst>
                  <a:gd name="adj" fmla="val 9261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16614" y="-279839"/>
                <a:ext cx="400579" cy="511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1847351" y="-1974993"/>
                <a:ext cx="401973" cy="298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1" t="17069" r="60848" b="55884"/>
            <a:stretch/>
          </p:blipFill>
          <p:spPr bwMode="auto">
            <a:xfrm flipH="1">
              <a:off x="4510086" y="2331719"/>
              <a:ext cx="1710713" cy="821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 flipH="1">
              <a:off x="3446670" y="2636912"/>
              <a:ext cx="253688" cy="12533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700462" y="2660723"/>
              <a:ext cx="809625" cy="77716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61" name="Picture 2" descr="C:\Users\Administrator\Documents\kt_wordmark\CI_단독\kt워드마크_기본형(화이트 bg)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22212" r="26786" b="22212"/>
          <a:stretch/>
        </p:blipFill>
        <p:spPr bwMode="auto">
          <a:xfrm>
            <a:off x="3170567" y="2852936"/>
            <a:ext cx="345853" cy="2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3016481" y="3193929"/>
            <a:ext cx="654025" cy="21544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/>
            </a:r>
            <a:b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</a:br>
            <a:r>
              <a:rPr lang="en-US" altLang="ko-KR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adminAgent.exe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65" name="Picture 2" descr="https://d30y9cdsu7xlg0.cloudfront.net/png/1049053-200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11109" r="23124" b="12810"/>
          <a:stretch/>
        </p:blipFill>
        <p:spPr bwMode="auto">
          <a:xfrm>
            <a:off x="3604134" y="3507481"/>
            <a:ext cx="144016" cy="2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타원 65"/>
          <p:cNvSpPr/>
          <p:nvPr/>
        </p:nvSpPr>
        <p:spPr>
          <a:xfrm>
            <a:off x="1871604" y="4546664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748137" y="4914862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604134" y="2598566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40845" y="233843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실행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952987" y="2280508"/>
            <a:ext cx="714444" cy="17841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55696" y="2257642"/>
            <a:ext cx="98745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 선택 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]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버튼 클릭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460587" y="4546664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화면 출력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376726" y="552594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3" name="구부러진 연결선 82"/>
          <p:cNvCxnSpPr>
            <a:stCxn id="66" idx="0"/>
            <a:endCxn id="69" idx="2"/>
          </p:cNvCxnSpPr>
          <p:nvPr/>
        </p:nvCxnSpPr>
        <p:spPr>
          <a:xfrm rot="5400000" flipH="1" flipV="1">
            <a:off x="1910178" y="2852708"/>
            <a:ext cx="1801740" cy="158617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103" idx="4"/>
            <a:endCxn id="74" idx="2"/>
          </p:cNvCxnSpPr>
          <p:nvPr/>
        </p:nvCxnSpPr>
        <p:spPr>
          <a:xfrm rot="16200000" flipH="1">
            <a:off x="5087760" y="2481617"/>
            <a:ext cx="1095328" cy="1914655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5305020" y="5689315"/>
            <a:ext cx="1523237" cy="3213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30" y="5490481"/>
            <a:ext cx="263968" cy="461944"/>
          </a:xfrm>
          <a:prstGeom prst="rect">
            <a:avLst/>
          </a:prstGeom>
        </p:spPr>
      </p:pic>
      <p:sp>
        <p:nvSpPr>
          <p:cNvPr id="89" name="타원형 설명선 88"/>
          <p:cNvSpPr/>
          <p:nvPr/>
        </p:nvSpPr>
        <p:spPr>
          <a:xfrm>
            <a:off x="6139958" y="6027746"/>
            <a:ext cx="452794" cy="400260"/>
          </a:xfrm>
          <a:prstGeom prst="wedgeEllipseCallout">
            <a:avLst>
              <a:gd name="adj1" fmla="val -66100"/>
              <a:gd name="adj2" fmla="val -95704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8968" y="609411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타원 91"/>
          <p:cNvSpPr/>
          <p:nvPr/>
        </p:nvSpPr>
        <p:spPr>
          <a:xfrm>
            <a:off x="6511246" y="6210818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839729" y="6276383"/>
            <a:ext cx="162544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운영자 지문 등록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34514" y="3299038"/>
            <a:ext cx="506577" cy="20788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41" y="2006686"/>
            <a:ext cx="2743200" cy="258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직사각형 100"/>
          <p:cNvSpPr/>
          <p:nvPr/>
        </p:nvSpPr>
        <p:spPr>
          <a:xfrm>
            <a:off x="7502228" y="2280507"/>
            <a:ext cx="1000838" cy="118419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8505278" y="3694505"/>
            <a:ext cx="823432" cy="27455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531739" y="2598566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69" idx="6"/>
            <a:endCxn id="103" idx="2"/>
          </p:cNvCxnSpPr>
          <p:nvPr/>
        </p:nvCxnSpPr>
        <p:spPr>
          <a:xfrm>
            <a:off x="3896849" y="2744924"/>
            <a:ext cx="63489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6592752" y="3840251"/>
            <a:ext cx="292716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65944" y="4018564"/>
            <a:ext cx="1808252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운영자 정보 등록 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지문등록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]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버튼 클릭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7" name="구부러진 연결선 106"/>
          <p:cNvCxnSpPr>
            <a:stCxn id="74" idx="3"/>
            <a:endCxn id="79" idx="6"/>
          </p:cNvCxnSpPr>
          <p:nvPr/>
        </p:nvCxnSpPr>
        <p:spPr>
          <a:xfrm rot="5400000">
            <a:off x="5603050" y="3882292"/>
            <a:ext cx="824763" cy="1240377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96" y="4914862"/>
            <a:ext cx="1190013" cy="154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타원 78"/>
          <p:cNvSpPr/>
          <p:nvPr/>
        </p:nvSpPr>
        <p:spPr>
          <a:xfrm>
            <a:off x="5102527" y="4768504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761312" y="5497620"/>
            <a:ext cx="126002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운영자에게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18608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694131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/>
                <a:gridCol w="3855114"/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  <a:endParaRPr lang="ko-KR" altLang="en-US" sz="1800" b="1" kern="1200" spc="-14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05051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/>
                <a:gridCol w="3855114"/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  <a:endParaRPr lang="ko-KR" altLang="en-US" sz="1800" b="1" kern="1200" spc="-14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웹 로그인 화면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57355" y="2437313"/>
            <a:ext cx="5395098" cy="3024336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7355" y="2149281"/>
            <a:ext cx="3816424" cy="288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atinLnBrk="0"/>
            <a:r>
              <a:rPr lang="en-US" altLang="ko-KR" sz="1400" b="1" spc="-60" dirty="0" smtClean="0">
                <a:solidFill>
                  <a:srgbClr val="FF0000"/>
                </a:solidFill>
                <a:latin typeface="+mn-ea"/>
              </a:rPr>
              <a:t>  https</a:t>
            </a: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://{</a:t>
            </a: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 </a:t>
            </a:r>
            <a:r>
              <a:rPr lang="ko-KR" altLang="en-US" sz="14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보안관리</a:t>
            </a: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페이지 </a:t>
            </a: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 </a:t>
            </a: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주소</a:t>
            </a: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}:{</a:t>
            </a:r>
            <a:r>
              <a:rPr lang="ko-KR" altLang="en-US" sz="14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관리포트</a:t>
            </a: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}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9259"/>
          <a:stretch/>
        </p:blipFill>
        <p:spPr bwMode="auto">
          <a:xfrm>
            <a:off x="957354" y="2437313"/>
            <a:ext cx="539825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710688" y="2874628"/>
            <a:ext cx="3888432" cy="2179742"/>
          </a:xfrm>
          <a:prstGeom prst="roundRect">
            <a:avLst>
              <a:gd name="adj" fmla="val 4821"/>
            </a:avLst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1" name="Picture 4" descr="Related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3137079" y="2983672"/>
            <a:ext cx="1035650" cy="4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0539" y="4057493"/>
            <a:ext cx="1692188" cy="216024"/>
          </a:xfrm>
          <a:prstGeom prst="rect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5917" y="4080866"/>
            <a:ext cx="323165" cy="1384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dist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9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</a:t>
            </a:r>
            <a:r>
              <a:rPr lang="ko-KR" altLang="en-US" sz="9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디</a:t>
            </a:r>
            <a:endParaRPr lang="ko-KR" altLang="en-US" sz="9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40539" y="4342719"/>
            <a:ext cx="1692188" cy="216024"/>
          </a:xfrm>
          <a:prstGeom prst="rect">
            <a:avLst/>
          </a:prstGeom>
          <a:solidFill>
            <a:schemeClr val="bg1"/>
          </a:solid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8195" y="4366092"/>
            <a:ext cx="430887" cy="1384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9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패스워</a:t>
            </a:r>
            <a:r>
              <a:rPr lang="ko-KR" altLang="en-US" sz="90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드</a:t>
            </a:r>
            <a:endParaRPr lang="ko-KR" altLang="en-US" sz="9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42831" y="4057493"/>
            <a:ext cx="576064" cy="5012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  <a:endParaRPr lang="ko-KR" altLang="en-US" sz="900" b="1" spc="-6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10688" y="3517433"/>
            <a:ext cx="3888432" cy="36004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94514" y="3597830"/>
            <a:ext cx="3123933" cy="184666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1200" b="1" spc="-60" dirty="0" err="1" smtClean="0">
                <a:solidFill>
                  <a:schemeClr val="bg1"/>
                </a:solidFill>
                <a:latin typeface="+mn-ea"/>
              </a:rPr>
              <a:t>평창동계올림픽</a:t>
            </a:r>
            <a:r>
              <a:rPr lang="ko-KR" altLang="en-US" sz="1200" b="1" spc="-6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spc="-60" dirty="0" err="1" smtClean="0">
                <a:solidFill>
                  <a:schemeClr val="bg1"/>
                </a:solidFill>
                <a:latin typeface="+mn-ea"/>
              </a:rPr>
              <a:t>대회망</a:t>
            </a:r>
            <a:r>
              <a:rPr lang="ko-KR" altLang="en-US" sz="1200" b="1" spc="-60" dirty="0" smtClean="0">
                <a:solidFill>
                  <a:schemeClr val="bg1"/>
                </a:solidFill>
                <a:latin typeface="+mn-ea"/>
              </a:rPr>
              <a:t> 인증</a:t>
            </a:r>
            <a:r>
              <a:rPr lang="en-US" altLang="ko-KR" sz="1200" b="1" spc="-60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200" b="1" spc="-60" dirty="0" err="1" smtClean="0">
                <a:solidFill>
                  <a:schemeClr val="bg1"/>
                </a:solidFill>
                <a:latin typeface="+mn-ea"/>
              </a:rPr>
              <a:t>접근제어</a:t>
            </a:r>
            <a:r>
              <a:rPr lang="ko-KR" altLang="en-US" sz="1200" b="1" spc="-6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spc="-60" dirty="0" err="1" smtClean="0">
                <a:solidFill>
                  <a:schemeClr val="bg1"/>
                </a:solidFill>
                <a:latin typeface="+mn-ea"/>
              </a:rPr>
              <a:t>보안관리</a:t>
            </a:r>
            <a:endParaRPr lang="ko-KR" altLang="en-US" sz="1200" b="1" spc="-6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Picture 2" descr="C:\Users\Administrator\Documents\kt_wordmark\CI_단독\kt워드마크_기본형(화이트 bg)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7915" y="2581329"/>
            <a:ext cx="201623" cy="1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 flipH="1">
            <a:off x="5118895" y="4304632"/>
            <a:ext cx="1725128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22" idx="3"/>
          </p:cNvCxnSpPr>
          <p:nvPr/>
        </p:nvCxnSpPr>
        <p:spPr>
          <a:xfrm flipH="1" flipV="1">
            <a:off x="4773779" y="2293297"/>
            <a:ext cx="2070244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44023" y="4013458"/>
            <a:ext cx="2353957" cy="57045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en-US" altLang="ko-KR" sz="1000" spc="-60" dirty="0" smtClean="0">
                <a:solidFill>
                  <a:srgbClr val="FF0000"/>
                </a:solidFill>
                <a:latin typeface="+mn-ea"/>
              </a:rPr>
              <a:t>SQL Injection </a:t>
            </a:r>
            <a:r>
              <a:rPr lang="ko-KR" altLang="en-US" sz="1000" spc="-60" dirty="0" smtClean="0">
                <a:solidFill>
                  <a:srgbClr val="FF0000"/>
                </a:solidFill>
                <a:latin typeface="+mn-ea"/>
              </a:rPr>
              <a:t>공격 문자열 입력 </a:t>
            </a:r>
            <a:r>
              <a:rPr lang="ko-KR" altLang="en-US" sz="1000" spc="-60" dirty="0" err="1" smtClean="0">
                <a:solidFill>
                  <a:srgbClr val="FF0000"/>
                </a:solidFill>
                <a:latin typeface="+mn-ea"/>
              </a:rPr>
              <a:t>필터링</a:t>
            </a:r>
            <a:endParaRPr lang="en-US" altLang="ko-KR" sz="1000" spc="-60" dirty="0" smtClean="0">
              <a:solidFill>
                <a:srgbClr val="FF0000"/>
              </a:solidFill>
              <a:latin typeface="+mn-ea"/>
            </a:endParaRPr>
          </a:p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ko-KR" altLang="en-US" sz="1000" spc="-60" dirty="0" smtClean="0">
                <a:solidFill>
                  <a:srgbClr val="FF0000"/>
                </a:solidFill>
                <a:latin typeface="+mn-ea"/>
              </a:rPr>
              <a:t>무작위 대입 공격 방지</a:t>
            </a:r>
            <a:r>
              <a:rPr lang="en-US" altLang="ko-KR" sz="1000" spc="-6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000" spc="-60" dirty="0" smtClean="0">
                <a:solidFill>
                  <a:srgbClr val="FF0000"/>
                </a:solidFill>
                <a:latin typeface="+mn-ea"/>
              </a:rPr>
              <a:t>연속 </a:t>
            </a:r>
            <a:r>
              <a:rPr lang="ko-KR" altLang="en-US" sz="1000" spc="-60" dirty="0" err="1" smtClean="0">
                <a:solidFill>
                  <a:srgbClr val="FF0000"/>
                </a:solidFill>
                <a:latin typeface="+mn-ea"/>
              </a:rPr>
              <a:t>인증실패</a:t>
            </a:r>
            <a:r>
              <a:rPr lang="ko-KR" altLang="en-US" sz="1000" spc="-60" dirty="0" smtClean="0">
                <a:solidFill>
                  <a:srgbClr val="FF0000"/>
                </a:solidFill>
                <a:latin typeface="+mn-ea"/>
              </a:rPr>
              <a:t> 시 로그인 차단</a:t>
            </a:r>
            <a:r>
              <a:rPr lang="en-US" altLang="ko-KR" sz="1000" spc="-6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0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21715" y="2013588"/>
            <a:ext cx="2422178" cy="55941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en-US" altLang="ko-KR" sz="1000" spc="-60" dirty="0">
                <a:solidFill>
                  <a:srgbClr val="FF0000"/>
                </a:solidFill>
                <a:latin typeface="+mn-ea"/>
              </a:rPr>
              <a:t>TLS </a:t>
            </a:r>
            <a:r>
              <a:rPr lang="ko-KR" altLang="en-US" sz="1000" spc="-60" dirty="0">
                <a:solidFill>
                  <a:srgbClr val="FF0000"/>
                </a:solidFill>
                <a:latin typeface="+mn-ea"/>
              </a:rPr>
              <a:t>암호화 세션 제공</a:t>
            </a:r>
            <a:endParaRPr lang="en-US" altLang="ko-KR" sz="1000" spc="-60" dirty="0">
              <a:solidFill>
                <a:srgbClr val="FF0000"/>
              </a:solidFill>
              <a:latin typeface="+mn-ea"/>
            </a:endParaRPr>
          </a:p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ko-KR" altLang="en-US" sz="1000" spc="-60" dirty="0">
                <a:solidFill>
                  <a:srgbClr val="FF0000"/>
                </a:solidFill>
                <a:latin typeface="+mn-ea"/>
              </a:rPr>
              <a:t>인가된 </a:t>
            </a:r>
            <a:r>
              <a:rPr lang="en-US" altLang="ko-KR" sz="1000" spc="-60" dirty="0">
                <a:solidFill>
                  <a:srgbClr val="FF0000"/>
                </a:solidFill>
                <a:latin typeface="+mn-ea"/>
              </a:rPr>
              <a:t>IP </a:t>
            </a:r>
            <a:r>
              <a:rPr lang="ko-KR" altLang="en-US" sz="1000" spc="-60" dirty="0">
                <a:solidFill>
                  <a:srgbClr val="FF0000"/>
                </a:solidFill>
                <a:latin typeface="+mn-ea"/>
              </a:rPr>
              <a:t>주소에서만 접근 가능</a:t>
            </a:r>
            <a:endParaRPr lang="en-US" altLang="ko-KR" sz="1000" spc="-60" dirty="0">
              <a:solidFill>
                <a:srgbClr val="FF0000"/>
              </a:solidFill>
              <a:latin typeface="+mn-ea"/>
            </a:endParaRPr>
          </a:p>
          <a:p>
            <a:pPr marL="271463" indent="-171450" latinLnBrk="0">
              <a:buFont typeface="Wingdings" panose="05000000000000000000" pitchFamily="2" charset="2"/>
              <a:buChar char="ü"/>
            </a:pPr>
            <a:r>
              <a:rPr lang="ko-KR" altLang="en-US" sz="1000" spc="-60" dirty="0">
                <a:solidFill>
                  <a:srgbClr val="FF0000"/>
                </a:solidFill>
                <a:latin typeface="+mn-ea"/>
              </a:rPr>
              <a:t>세션 재사용 공격 방지</a:t>
            </a:r>
            <a:endParaRPr lang="ko-KR" altLang="en-US" sz="1000" spc="-6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80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보안관리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23914" y="1907589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1191235" y="1980964"/>
            <a:ext cx="7747371" cy="435756"/>
          </a:xfrm>
          <a:prstGeom prst="roundRect">
            <a:avLst>
              <a:gd name="adj" fmla="val 26898"/>
            </a:avLst>
          </a:prstGeom>
          <a:solidFill>
            <a:schemeClr val="bg1">
              <a:lumMod val="8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메인 메뉴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191235" y="2492691"/>
            <a:ext cx="7747371" cy="3766219"/>
          </a:xfrm>
          <a:prstGeom prst="roundRect">
            <a:avLst>
              <a:gd name="adj" fmla="val 3288"/>
            </a:avLst>
          </a:prstGeom>
          <a:solidFill>
            <a:schemeClr val="bg1">
              <a:lumMod val="8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메인 메뉴 정보화면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80592" y="2912987"/>
            <a:ext cx="1440161" cy="3240361"/>
          </a:xfrm>
          <a:prstGeom prst="roundRect">
            <a:avLst>
              <a:gd name="adj" fmla="val 7365"/>
            </a:avLst>
          </a:prstGeom>
          <a:solidFill>
            <a:srgbClr val="E6E6E6"/>
          </a:solidFill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서브메뉴</a:t>
            </a:r>
            <a:endParaRPr lang="en-US" altLang="ko-KR" sz="1400" b="1" spc="-6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815777" y="2912987"/>
            <a:ext cx="6025655" cy="3240361"/>
          </a:xfrm>
          <a:prstGeom prst="roundRect">
            <a:avLst>
              <a:gd name="adj" fmla="val 3404"/>
            </a:avLst>
          </a:prstGeom>
          <a:solidFill>
            <a:srgbClr val="E6E6E6"/>
          </a:solidFill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서브메뉴</a:t>
            </a: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정보화면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465168" y="2060804"/>
            <a:ext cx="2376264" cy="276120"/>
          </a:xfrm>
          <a:prstGeom prst="roundRect">
            <a:avLst>
              <a:gd name="adj" fmla="val 3404"/>
            </a:avLst>
          </a:prstGeom>
          <a:solidFill>
            <a:srgbClr val="E6E6E6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현재 관리자 접속 정보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23914" y="1484784"/>
            <a:ext cx="3528392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관리자가 선택할 수 있는 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4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개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대메뉴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홈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장비관리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로그관리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환경설정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로 구성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712640" y="1700804"/>
            <a:ext cx="0" cy="36000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465168" y="1484784"/>
            <a:ext cx="2543622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현재 접속 중인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관리자명과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로그아웃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버튼으로 구성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7729216" y="1700804"/>
            <a:ext cx="0" cy="36000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537176" y="2583010"/>
            <a:ext cx="274082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관리자가 선택한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대메뉴에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따라 구성되는 정보화면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3" name="직선 연결선 52"/>
          <p:cNvCxnSpPr>
            <a:stCxn id="52" idx="1"/>
          </p:cNvCxnSpPr>
          <p:nvPr/>
        </p:nvCxnSpPr>
        <p:spPr>
          <a:xfrm flipH="1">
            <a:off x="2888110" y="2691022"/>
            <a:ext cx="364906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6537176" y="5433269"/>
            <a:ext cx="274082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관리자가 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선택한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서</a:t>
            </a:r>
            <a:r>
              <a:rPr lang="ko-KR" altLang="en-US" sz="800" spc="-60" dirty="0" err="1">
                <a:solidFill>
                  <a:srgbClr val="FF0000"/>
                </a:solidFill>
                <a:latin typeface="+mn-ea"/>
              </a:rPr>
              <a:t>브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메뉴에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따라 구성되는 정보화면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3" name="꺾인 연결선 12"/>
          <p:cNvCxnSpPr>
            <a:stCxn id="54" idx="1"/>
          </p:cNvCxnSpPr>
          <p:nvPr/>
        </p:nvCxnSpPr>
        <p:spPr>
          <a:xfrm rot="10800000">
            <a:off x="5828604" y="4749193"/>
            <a:ext cx="708572" cy="792088"/>
          </a:xfrm>
          <a:prstGeom prst="bentConnector2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11409" y="3106787"/>
            <a:ext cx="2378525" cy="40715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관리자가 선택한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대메뉴</a:t>
            </a:r>
            <a:r>
              <a:rPr lang="ko-KR" altLang="en-US" sz="800" spc="-60" dirty="0" err="1">
                <a:solidFill>
                  <a:srgbClr val="FF0000"/>
                </a:solidFill>
                <a:latin typeface="+mn-ea"/>
              </a:rPr>
              <a:t>가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장비관리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로그관리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환경설정인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경우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서브메뉴를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선택할 수 있음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000671" y="3513943"/>
            <a:ext cx="0" cy="861857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화면 레이아웃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94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보안관리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9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메뉴 구성도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2" y="3645024"/>
            <a:ext cx="1800000" cy="101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60" y="1803500"/>
            <a:ext cx="1800000" cy="101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098" y="1430919"/>
            <a:ext cx="900000" cy="50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80452" y="3230436"/>
            <a:ext cx="1080120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err="1" smtClean="0">
                <a:solidFill>
                  <a:srgbClr val="FF0000"/>
                </a:solidFill>
              </a:rPr>
              <a:t>홈메</a:t>
            </a:r>
            <a:r>
              <a:rPr lang="ko-KR" altLang="en-US" sz="1200" b="1" spc="-60" dirty="0" err="1">
                <a:solidFill>
                  <a:srgbClr val="FF0000"/>
                </a:solidFill>
              </a:rPr>
              <a:t>뉴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4412800" y="1430919"/>
            <a:ext cx="1080120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err="1" smtClean="0">
                <a:solidFill>
                  <a:srgbClr val="FF0000"/>
                </a:solidFill>
              </a:rPr>
              <a:t>장비관리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4412800" y="3230436"/>
            <a:ext cx="1080120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smtClean="0">
                <a:solidFill>
                  <a:srgbClr val="FF0000"/>
                </a:solidFill>
              </a:rPr>
              <a:t>로그관리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4412800" y="6098805"/>
            <a:ext cx="1080120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err="1" smtClean="0">
                <a:solidFill>
                  <a:srgbClr val="FF0000"/>
                </a:solidFill>
              </a:rPr>
              <a:t>환경설정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sp>
        <p:nvSpPr>
          <p:cNvPr id="223" name="모서리가 둥근 직사각형 222"/>
          <p:cNvSpPr/>
          <p:nvPr/>
        </p:nvSpPr>
        <p:spPr>
          <a:xfrm>
            <a:off x="6753200" y="2065677"/>
            <a:ext cx="1080120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err="1" smtClean="0">
                <a:solidFill>
                  <a:srgbClr val="FF0000"/>
                </a:solidFill>
              </a:rPr>
              <a:t>장비등록</a:t>
            </a:r>
            <a:r>
              <a:rPr lang="en-US" altLang="ko-KR" sz="1200" b="1" spc="-60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spc="-60" dirty="0" smtClean="0">
                <a:solidFill>
                  <a:srgbClr val="FF0000"/>
                </a:solidFill>
              </a:rPr>
              <a:t>수정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cxnSp>
        <p:nvCxnSpPr>
          <p:cNvPr id="8" name="꺾인 연결선 7"/>
          <p:cNvCxnSpPr>
            <a:stCxn id="5" idx="3"/>
            <a:endCxn id="222" idx="1"/>
          </p:cNvCxnSpPr>
          <p:nvPr/>
        </p:nvCxnSpPr>
        <p:spPr>
          <a:xfrm>
            <a:off x="2360572" y="3374452"/>
            <a:ext cx="2052228" cy="286836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5" idx="3"/>
            <a:endCxn id="220" idx="1"/>
          </p:cNvCxnSpPr>
          <p:nvPr/>
        </p:nvCxnSpPr>
        <p:spPr>
          <a:xfrm flipV="1">
            <a:off x="2360572" y="1574935"/>
            <a:ext cx="2052228" cy="179951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60" y="4962842"/>
            <a:ext cx="1800000" cy="101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60" y="3645024"/>
            <a:ext cx="1800000" cy="101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5" name="모서리가 둥근 직사각형 304"/>
          <p:cNvSpPr/>
          <p:nvPr/>
        </p:nvSpPr>
        <p:spPr>
          <a:xfrm>
            <a:off x="6753200" y="1430919"/>
            <a:ext cx="1080120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err="1" smtClean="0">
                <a:solidFill>
                  <a:srgbClr val="FF0000"/>
                </a:solidFill>
              </a:rPr>
              <a:t>그룹추가</a:t>
            </a:r>
            <a:r>
              <a:rPr lang="en-US" altLang="ko-KR" sz="1200" b="1" spc="-60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spc="-60" dirty="0" smtClean="0">
                <a:solidFill>
                  <a:srgbClr val="FF0000"/>
                </a:solidFill>
              </a:rPr>
              <a:t>수정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pic>
        <p:nvPicPr>
          <p:cNvPr id="30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098" y="2065677"/>
            <a:ext cx="900000" cy="50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7" name="꺾인 연결선 306"/>
          <p:cNvCxnSpPr>
            <a:stCxn id="220" idx="3"/>
            <a:endCxn id="223" idx="1"/>
          </p:cNvCxnSpPr>
          <p:nvPr/>
        </p:nvCxnSpPr>
        <p:spPr>
          <a:xfrm>
            <a:off x="5492920" y="1574935"/>
            <a:ext cx="1260280" cy="6347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/>
          <p:cNvCxnSpPr>
            <a:stCxn id="220" idx="3"/>
            <a:endCxn id="305" idx="1"/>
          </p:cNvCxnSpPr>
          <p:nvPr/>
        </p:nvCxnSpPr>
        <p:spPr>
          <a:xfrm>
            <a:off x="5492920" y="1574935"/>
            <a:ext cx="1260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화살표 연결선 315"/>
          <p:cNvCxnSpPr>
            <a:stCxn id="5" idx="3"/>
            <a:endCxn id="221" idx="1"/>
          </p:cNvCxnSpPr>
          <p:nvPr/>
        </p:nvCxnSpPr>
        <p:spPr>
          <a:xfrm>
            <a:off x="2360572" y="3374452"/>
            <a:ext cx="20522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모서리가 둥근 직사각형 320"/>
          <p:cNvSpPr/>
          <p:nvPr/>
        </p:nvSpPr>
        <p:spPr>
          <a:xfrm>
            <a:off x="6753200" y="3865194"/>
            <a:ext cx="1080120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err="1" smtClean="0">
                <a:solidFill>
                  <a:srgbClr val="FF0000"/>
                </a:solidFill>
              </a:rPr>
              <a:t>보안관리</a:t>
            </a:r>
            <a:r>
              <a:rPr lang="ko-KR" altLang="en-US" sz="1200" b="1" spc="-60" dirty="0" smtClean="0">
                <a:solidFill>
                  <a:srgbClr val="FF0000"/>
                </a:solidFill>
              </a:rPr>
              <a:t> 로그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6537176" y="3230436"/>
            <a:ext cx="1296144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err="1" smtClean="0">
                <a:solidFill>
                  <a:srgbClr val="FF0000"/>
                </a:solidFill>
              </a:rPr>
              <a:t>장비접속</a:t>
            </a:r>
            <a:r>
              <a:rPr lang="en-US" altLang="ko-KR" sz="1200" b="1" spc="-60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spc="-60" dirty="0" err="1" smtClean="0">
                <a:solidFill>
                  <a:srgbClr val="FF0000"/>
                </a:solidFill>
              </a:rPr>
              <a:t>활동로그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6753200" y="4520139"/>
            <a:ext cx="1080120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smtClean="0">
                <a:solidFill>
                  <a:srgbClr val="FF0000"/>
                </a:solidFill>
              </a:rPr>
              <a:t>시스템 로그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cxnSp>
        <p:nvCxnSpPr>
          <p:cNvPr id="324" name="직선 화살표 연결선 323"/>
          <p:cNvCxnSpPr>
            <a:stCxn id="221" idx="3"/>
            <a:endCxn id="322" idx="1"/>
          </p:cNvCxnSpPr>
          <p:nvPr/>
        </p:nvCxnSpPr>
        <p:spPr>
          <a:xfrm>
            <a:off x="5492920" y="3374452"/>
            <a:ext cx="10442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꺾인 연결선 326"/>
          <p:cNvCxnSpPr>
            <a:stCxn id="221" idx="3"/>
            <a:endCxn id="321" idx="1"/>
          </p:cNvCxnSpPr>
          <p:nvPr/>
        </p:nvCxnSpPr>
        <p:spPr>
          <a:xfrm>
            <a:off x="5492920" y="3374452"/>
            <a:ext cx="1260280" cy="6347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꺾인 연결선 329"/>
          <p:cNvCxnSpPr>
            <a:stCxn id="221" idx="3"/>
            <a:endCxn id="323" idx="1"/>
          </p:cNvCxnSpPr>
          <p:nvPr/>
        </p:nvCxnSpPr>
        <p:spPr>
          <a:xfrm>
            <a:off x="5492920" y="3374452"/>
            <a:ext cx="1260280" cy="12897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모서리가 둥근 직사각형 333"/>
          <p:cNvSpPr/>
          <p:nvPr/>
        </p:nvSpPr>
        <p:spPr>
          <a:xfrm>
            <a:off x="6753200" y="6098805"/>
            <a:ext cx="1080120" cy="28803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pc="-60" dirty="0" smtClean="0">
                <a:solidFill>
                  <a:srgbClr val="FF0000"/>
                </a:solidFill>
              </a:rPr>
              <a:t>관리자 설정</a:t>
            </a:r>
            <a:endParaRPr lang="ko-KR" altLang="en-US" sz="1200" b="1" spc="-60" dirty="0" smtClean="0">
              <a:solidFill>
                <a:srgbClr val="FF0000"/>
              </a:solidFill>
            </a:endParaRPr>
          </a:p>
        </p:txBody>
      </p:sp>
      <p:cxnSp>
        <p:nvCxnSpPr>
          <p:cNvPr id="335" name="직선 화살표 연결선 334"/>
          <p:cNvCxnSpPr>
            <a:stCxn id="222" idx="3"/>
            <a:endCxn id="334" idx="1"/>
          </p:cNvCxnSpPr>
          <p:nvPr/>
        </p:nvCxnSpPr>
        <p:spPr>
          <a:xfrm>
            <a:off x="5492920" y="6242821"/>
            <a:ext cx="1260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098" y="5877272"/>
            <a:ext cx="900000" cy="50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098" y="3230436"/>
            <a:ext cx="900000" cy="50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6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홈 메뉴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23914" y="1775530"/>
            <a:ext cx="430870" cy="294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2050" name="Picture 2" descr="C:\Users\Administrator\Documents\kt_wordmark\CI_단독\kt워드마크_기본형(화이트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3972" y="1848133"/>
            <a:ext cx="201623" cy="1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1223973" y="2187872"/>
            <a:ext cx="2684912" cy="264528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223972" y="4941168"/>
            <a:ext cx="7653463" cy="113311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52899" y="2187872"/>
            <a:ext cx="4824535" cy="264528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926276" y="3279681"/>
            <a:ext cx="1412246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시스템 상태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모니터링 화면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(CPU,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디스크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가용율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888113" y="3279681"/>
            <a:ext cx="1032334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접속 현황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모니터링 화면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그래픽 요소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38188" y="5353837"/>
            <a:ext cx="2923877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현재 장비 접속 세션 등 실시간 로그 모니터링 화면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(text)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2052" name="Picture 4" descr="https://d30y9cdsu7xlg0.cloudfront.net/png/1007931-20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05" y="2420888"/>
            <a:ext cx="1015002" cy="10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d30y9cdsu7xlg0.cloudfront.net/png/1007930-20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85" y="2420888"/>
            <a:ext cx="1015002" cy="10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30y9cdsu7xlg0.cloudfront.net/png/949697-200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85" y="3672309"/>
            <a:ext cx="1015002" cy="10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https://d30y9cdsu7xlg0.cloudfront.net/png/1007930-200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281" y="3675008"/>
            <a:ext cx="1015002" cy="101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97800" y="1232756"/>
            <a:ext cx="714840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홈메뉴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54061" y="1236540"/>
            <a:ext cx="399128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smtClean="0">
                <a:solidFill>
                  <a:srgbClr val="FF0000"/>
                </a:solidFill>
                <a:latin typeface="+mn-ea"/>
              </a:rPr>
              <a:t>대메뉴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20447" y="1232756"/>
            <a:ext cx="1101560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smtClean="0">
                <a:solidFill>
                  <a:srgbClr val="FF0000"/>
                </a:solidFill>
                <a:latin typeface="+mn-ea"/>
              </a:rPr>
              <a:t>현재 접속 중인 관리자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21352" y="1232756"/>
            <a:ext cx="1101560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smtClean="0">
                <a:solidFill>
                  <a:srgbClr val="FF0000"/>
                </a:solidFill>
                <a:latin typeface="+mn-ea"/>
              </a:rPr>
              <a:t>관리자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로그아웃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66070" y="2129148"/>
            <a:ext cx="7747370" cy="4003203"/>
          </a:xfrm>
          <a:prstGeom prst="roundRect">
            <a:avLst>
              <a:gd name="adj" fmla="val 3500"/>
            </a:avLst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88860" y="1232756"/>
            <a:ext cx="1623256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대메뉴에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 선택에 따른 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메인페이지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3" name="직선 연결선 42"/>
          <p:cNvCxnSpPr>
            <a:stCxn id="42" idx="2"/>
          </p:cNvCxnSpPr>
          <p:nvPr/>
        </p:nvCxnSpPr>
        <p:spPr>
          <a:xfrm>
            <a:off x="5300488" y="1448780"/>
            <a:ext cx="0" cy="680368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712406" y="1448780"/>
            <a:ext cx="0" cy="32675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596107" y="1448780"/>
            <a:ext cx="0" cy="344883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753625" y="1448780"/>
            <a:ext cx="0" cy="32675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24783" y="1448780"/>
            <a:ext cx="0" cy="32675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err="1" smtClean="0"/>
              <a:t>장비관리</a:t>
            </a:r>
            <a:r>
              <a:rPr lang="ko-KR" altLang="en-US" dirty="0" smtClean="0"/>
              <a:t> 메뉴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err="1" smtClean="0">
                <a:solidFill>
                  <a:schemeClr val="accent6"/>
                </a:solidFill>
                <a:latin typeface="+mn-ea"/>
              </a:rPr>
              <a:t>등록장비</a:t>
            </a: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 현황 조회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24171" y="1845409"/>
            <a:ext cx="815430" cy="2249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Picture 2" descr="C:\Users\Administrator\Documents\kt_wordmark\CI_단독\kt워드마크_기본형(블랙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584" y="1841029"/>
            <a:ext cx="236041" cy="1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3972" y="2439900"/>
            <a:ext cx="1748808" cy="363705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6756" y="2187872"/>
            <a:ext cx="216024" cy="2160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01589" y="2187872"/>
            <a:ext cx="216024" cy="2160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23972" y="2218939"/>
            <a:ext cx="55784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목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록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16796" y="2187872"/>
            <a:ext cx="5760639" cy="388907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188804" y="2218939"/>
            <a:ext cx="859210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장비 현황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33724"/>
              </p:ext>
            </p:extLst>
          </p:nvPr>
        </p:nvGraphicFramePr>
        <p:xfrm>
          <a:off x="3260812" y="2978264"/>
          <a:ext cx="54006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1015313"/>
                <a:gridCol w="1072919"/>
                <a:gridCol w="957707"/>
                <a:gridCol w="1015313"/>
                <a:gridCol w="9073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</a:rPr>
                        <a:t>장비명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</a:rPr>
                        <a:t>IP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주소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용도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상태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</a:rPr>
                        <a:t>현재접속자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sng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sng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192.168.0.10 /24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Active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solidFill>
                            <a:sysClr val="windowText" lastClr="000000"/>
                          </a:solidFill>
                        </a:rPr>
                        <a:t>tkchoi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48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err="1" smtClean="0">
                          <a:solidFill>
                            <a:sysClr val="windowText" lastClr="000000"/>
                          </a:solidFill>
                        </a:rPr>
                        <a:t>Router_B</a:t>
                      </a:r>
                      <a:endParaRPr lang="ko-KR" altLang="en-US" sz="900" b="0" u="sng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192.168.0.11 /24</a:t>
                      </a:r>
                      <a:endParaRPr lang="ko-KR" altLang="en-US" sz="9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Active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solidFill>
                            <a:sysClr val="windowText" lastClr="000000"/>
                          </a:solidFill>
                        </a:rPr>
                        <a:t>dscho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sng" dirty="0" err="1" smtClean="0">
                          <a:solidFill>
                            <a:sysClr val="windowText" lastClr="000000"/>
                          </a:solidFill>
                        </a:rPr>
                        <a:t>Switch_A</a:t>
                      </a:r>
                      <a:endParaRPr lang="ko-KR" altLang="en-US" sz="900" b="0" u="sng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192.168.0.12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/24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Inactive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err="1" smtClean="0">
                          <a:solidFill>
                            <a:sysClr val="windowText" lastClr="000000"/>
                          </a:solidFill>
                        </a:rPr>
                        <a:t>Switch_B</a:t>
                      </a:r>
                      <a:endParaRPr lang="ko-KR" altLang="en-US" sz="900" b="0" u="sng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192.168.0.13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/24</a:t>
                      </a:r>
                      <a:endParaRPr lang="ko-KR" altLang="en-US" sz="9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Active</a:t>
                      </a:r>
                      <a:endParaRPr lang="ko-KR" altLang="en-US" sz="9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368126" y="3035639"/>
            <a:ext cx="122400" cy="1231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/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378026" y="3035639"/>
            <a:ext cx="122400" cy="1231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/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28132" y="3248121"/>
            <a:ext cx="12240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latin typeface="+mn-ea"/>
              </a:rPr>
              <a:t>■</a:t>
            </a:r>
            <a:endParaRPr lang="ko-KR" altLang="en-US" sz="600" spc="-60" dirty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28132" y="3483071"/>
            <a:ext cx="12240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28132" y="3702696"/>
            <a:ext cx="12240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428132" y="3937646"/>
            <a:ext cx="12240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345935" y="2727970"/>
            <a:ext cx="600397" cy="169038"/>
            <a:chOff x="4280927" y="2809950"/>
            <a:chExt cx="600397" cy="169038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검색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3255926" y="2727970"/>
            <a:ext cx="792088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048014" y="2727970"/>
            <a:ext cx="169200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 flipH="1">
            <a:off x="8246432" y="2811896"/>
            <a:ext cx="6733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7" name="직사각형 76"/>
          <p:cNvSpPr/>
          <p:nvPr/>
        </p:nvSpPr>
        <p:spPr>
          <a:xfrm flipH="1">
            <a:off x="8007749" y="2811896"/>
            <a:ext cx="84710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&lt;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8" name="직사각형 77"/>
          <p:cNvSpPr/>
          <p:nvPr/>
        </p:nvSpPr>
        <p:spPr>
          <a:xfrm flipH="1">
            <a:off x="7713758" y="2811896"/>
            <a:ext cx="16941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&lt;&lt;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 flipH="1">
            <a:off x="8499589" y="2811896"/>
            <a:ext cx="16941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&gt;&gt;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1" name="직사각형 80"/>
          <p:cNvSpPr/>
          <p:nvPr/>
        </p:nvSpPr>
        <p:spPr>
          <a:xfrm flipH="1">
            <a:off x="8437534" y="2811896"/>
            <a:ext cx="8470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7385512" y="4208730"/>
            <a:ext cx="600397" cy="169038"/>
            <a:chOff x="4280927" y="2809950"/>
            <a:chExt cx="600397" cy="169038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등록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8061554" y="4208730"/>
            <a:ext cx="600397" cy="169038"/>
            <a:chOff x="4280927" y="2809950"/>
            <a:chExt cx="600397" cy="169038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삭제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188804" y="2411590"/>
            <a:ext cx="2006960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올림픽대회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통신망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 </a:t>
            </a:r>
            <a:r>
              <a:rPr lang="ko-KR" alt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중앙네트워크관리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188805" y="2650407"/>
            <a:ext cx="5585827" cy="33348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223972" y="2790557"/>
            <a:ext cx="1748808" cy="1919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28568" y="3020717"/>
            <a:ext cx="757453" cy="138499"/>
            <a:chOff x="1441495" y="3135000"/>
            <a:chExt cx="757453" cy="138499"/>
          </a:xfrm>
        </p:grpSpPr>
        <p:pic>
          <p:nvPicPr>
            <p:cNvPr id="3078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1695605" y="3135000"/>
              <a:ext cx="50334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Router_A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07352" y="2560397"/>
            <a:ext cx="1194237" cy="180020"/>
            <a:chOff x="1307352" y="2685401"/>
            <a:chExt cx="1194237" cy="180020"/>
          </a:xfrm>
        </p:grpSpPr>
        <p:sp>
          <p:nvSpPr>
            <p:cNvPr id="45" name="직사각형 44"/>
            <p:cNvSpPr/>
            <p:nvPr/>
          </p:nvSpPr>
          <p:spPr>
            <a:xfrm>
              <a:off x="1538184" y="2706161"/>
              <a:ext cx="96340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올림픽대회</a:t>
              </a:r>
              <a:r>
                <a:rPr lang="ko-KR" alt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통신망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3074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1464773" y="2790557"/>
            <a:ext cx="1154162" cy="180020"/>
            <a:chOff x="1307352" y="2685401"/>
            <a:chExt cx="1154162" cy="180020"/>
          </a:xfrm>
        </p:grpSpPr>
        <p:sp>
          <p:nvSpPr>
            <p:cNvPr id="49" name="직사각형 48"/>
            <p:cNvSpPr/>
            <p:nvPr/>
          </p:nvSpPr>
          <p:spPr>
            <a:xfrm>
              <a:off x="1538184" y="2706161"/>
              <a:ext cx="92333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중앙네트워크관리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50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1628568" y="3209356"/>
            <a:ext cx="749438" cy="138499"/>
            <a:chOff x="1441495" y="3135000"/>
            <a:chExt cx="749438" cy="138499"/>
          </a:xfrm>
        </p:grpSpPr>
        <p:pic>
          <p:nvPicPr>
            <p:cNvPr id="68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/>
            <p:cNvSpPr/>
            <p:nvPr/>
          </p:nvSpPr>
          <p:spPr>
            <a:xfrm>
              <a:off x="1695605" y="3135000"/>
              <a:ext cx="49532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Router_B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628568" y="3397995"/>
            <a:ext cx="746232" cy="138499"/>
            <a:chOff x="1441495" y="3135000"/>
            <a:chExt cx="746232" cy="138499"/>
          </a:xfrm>
        </p:grpSpPr>
        <p:pic>
          <p:nvPicPr>
            <p:cNvPr id="83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1695605" y="3135000"/>
              <a:ext cx="49212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Switch_A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628568" y="3586634"/>
            <a:ext cx="738217" cy="138499"/>
            <a:chOff x="1441495" y="3135000"/>
            <a:chExt cx="738217" cy="138499"/>
          </a:xfrm>
        </p:grpSpPr>
        <p:pic>
          <p:nvPicPr>
            <p:cNvPr id="86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1695605" y="3135000"/>
              <a:ext cx="48410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Switch_B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464773" y="3775273"/>
            <a:ext cx="1154162" cy="180020"/>
            <a:chOff x="1307352" y="2685401"/>
            <a:chExt cx="1154162" cy="180020"/>
          </a:xfrm>
        </p:grpSpPr>
        <p:sp>
          <p:nvSpPr>
            <p:cNvPr id="92" name="직사각형 91"/>
            <p:cNvSpPr/>
            <p:nvPr/>
          </p:nvSpPr>
          <p:spPr>
            <a:xfrm>
              <a:off x="1538184" y="2706161"/>
              <a:ext cx="92333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사</a:t>
              </a:r>
              <a:r>
                <a:rPr lang="ko-KR" altLang="en-US"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내</a:t>
              </a: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네트워크관리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93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직사각형 113"/>
          <p:cNvSpPr/>
          <p:nvPr/>
        </p:nvSpPr>
        <p:spPr>
          <a:xfrm>
            <a:off x="7291904" y="1374653"/>
            <a:ext cx="573739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smtClean="0">
                <a:solidFill>
                  <a:srgbClr val="FF0000"/>
                </a:solidFill>
                <a:latin typeface="+mn-ea"/>
              </a:rPr>
              <a:t>정렬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7979471" y="1374653"/>
            <a:ext cx="800314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smtClean="0">
                <a:solidFill>
                  <a:srgbClr val="FF0000"/>
                </a:solidFill>
                <a:latin typeface="+mn-ea"/>
              </a:rPr>
              <a:t>현재 페이지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856379" y="1442953"/>
            <a:ext cx="1170240" cy="23402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검색 조건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장비명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, I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P 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주소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274264" y="2727970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132614" y="1374653"/>
            <a:ext cx="3014969" cy="30232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장비목록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에서 그룹 선택 시 해당 그룹에 속한 등록 장비 출력됨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하위 그룹이 있는 상위 그룹 선택 시 그룹 현황 출력됨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1628568" y="4005433"/>
            <a:ext cx="749438" cy="138499"/>
            <a:chOff x="1441495" y="3135000"/>
            <a:chExt cx="749438" cy="138499"/>
          </a:xfrm>
        </p:grpSpPr>
        <p:pic>
          <p:nvPicPr>
            <p:cNvPr id="130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직사각형 130"/>
            <p:cNvSpPr/>
            <p:nvPr/>
          </p:nvSpPr>
          <p:spPr>
            <a:xfrm>
              <a:off x="1695605" y="3135000"/>
              <a:ext cx="49532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Router_C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1628568" y="4194072"/>
            <a:ext cx="762262" cy="138499"/>
            <a:chOff x="1441495" y="3135000"/>
            <a:chExt cx="762262" cy="138499"/>
          </a:xfrm>
        </p:grpSpPr>
        <p:pic>
          <p:nvPicPr>
            <p:cNvPr id="133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/>
            <p:cNvSpPr/>
            <p:nvPr/>
          </p:nvSpPr>
          <p:spPr>
            <a:xfrm>
              <a:off x="1695605" y="3135000"/>
              <a:ext cx="50815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Router_D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628568" y="4382711"/>
            <a:ext cx="738217" cy="138499"/>
            <a:chOff x="1441495" y="3135000"/>
            <a:chExt cx="738217" cy="138499"/>
          </a:xfrm>
        </p:grpSpPr>
        <p:pic>
          <p:nvPicPr>
            <p:cNvPr id="136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직사각형 136"/>
            <p:cNvSpPr/>
            <p:nvPr/>
          </p:nvSpPr>
          <p:spPr>
            <a:xfrm>
              <a:off x="1695605" y="3135000"/>
              <a:ext cx="48410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Switch_C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1628568" y="4571348"/>
            <a:ext cx="751041" cy="138499"/>
            <a:chOff x="1441495" y="3135000"/>
            <a:chExt cx="751041" cy="138499"/>
          </a:xfrm>
        </p:grpSpPr>
        <p:pic>
          <p:nvPicPr>
            <p:cNvPr id="139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/>
            <p:cNvSpPr/>
            <p:nvPr/>
          </p:nvSpPr>
          <p:spPr>
            <a:xfrm>
              <a:off x="1695605" y="3135000"/>
              <a:ext cx="496931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Switch_D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1167695" y="2157377"/>
            <a:ext cx="1879280" cy="39447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3670034" y="1676979"/>
            <a:ext cx="0" cy="1046391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4779695" y="1676979"/>
            <a:ext cx="0" cy="510893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2717748" y="6309320"/>
            <a:ext cx="883118" cy="23402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일괄 삭제 시 선택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V="1">
            <a:off x="3484988" y="4033813"/>
            <a:ext cx="0" cy="2275507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V="1">
            <a:off x="4161338" y="4033814"/>
            <a:ext cx="0" cy="204313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flipV="1">
            <a:off x="4788483" y="2886538"/>
            <a:ext cx="0" cy="204313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4338136" y="4861942"/>
            <a:ext cx="883118" cy="32157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검색 조건에 따른 텍스트 입력 창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602561" y="5873991"/>
            <a:ext cx="1074374" cy="347782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800" spc="-60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800" spc="-60" dirty="0" err="1">
                <a:solidFill>
                  <a:srgbClr val="FF0000"/>
                </a:solidFill>
                <a:latin typeface="+mn-ea"/>
              </a:rPr>
              <a:t>장비명</a:t>
            </a:r>
            <a:r>
              <a:rPr lang="en-US" altLang="ko-KR" sz="800" spc="-60" dirty="0">
                <a:solidFill>
                  <a:srgbClr val="FF0000"/>
                </a:solidFill>
                <a:latin typeface="+mn-ea"/>
              </a:rPr>
              <a:t>’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클릭 시 해당 장비 수정 화면으로 이동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 flipV="1">
            <a:off x="7684879" y="4393833"/>
            <a:ext cx="0" cy="204313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8361752" y="4393833"/>
            <a:ext cx="0" cy="204313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7163843" y="6131064"/>
            <a:ext cx="701800" cy="34778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신규 장비</a:t>
            </a:r>
            <a:endParaRPr lang="en-US" altLang="ko-KR" sz="800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등록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8086634" y="6131064"/>
            <a:ext cx="701800" cy="34778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선택된 장비</a:t>
            </a:r>
            <a:endParaRPr lang="en-US" altLang="ko-KR" sz="800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삭제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 flipV="1">
            <a:off x="7254931" y="4118481"/>
            <a:ext cx="0" cy="1356618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6762415" y="5301208"/>
            <a:ext cx="701800" cy="347783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장비 </a:t>
            </a:r>
            <a:r>
              <a:rPr lang="en-US" altLang="ko-KR" sz="800" spc="-60" dirty="0">
                <a:solidFill>
                  <a:srgbClr val="FF0000"/>
                </a:solidFill>
                <a:latin typeface="+mn-ea"/>
              </a:rPr>
              <a:t>Alive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상태</a:t>
            </a:r>
            <a:endParaRPr lang="en-US" altLang="ko-KR" sz="800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en-US" altLang="ko-KR" sz="800" spc="-60" dirty="0">
                <a:solidFill>
                  <a:srgbClr val="FF0000"/>
                </a:solidFill>
                <a:latin typeface="+mn-ea"/>
              </a:rPr>
              <a:t>(Active/Inactive)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 flipV="1">
            <a:off x="5652891" y="2886538"/>
            <a:ext cx="0" cy="2043136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5381191" y="4861942"/>
            <a:ext cx="578492" cy="23402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검색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8545092" y="4796790"/>
            <a:ext cx="873742" cy="61861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</a:rPr>
              <a:t>현재 장비에 접속되어 있는 네트워크 운영자</a:t>
            </a:r>
            <a:endParaRPr lang="en-US" altLang="ko-KR" sz="800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en-US" altLang="ko-KR" sz="800" spc="-60" dirty="0">
                <a:solidFill>
                  <a:srgbClr val="FF0000"/>
                </a:solidFill>
                <a:latin typeface="+mn-ea"/>
              </a:rPr>
              <a:t>(Stick Serial)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>
            <a:off x="8529330" y="3292774"/>
            <a:ext cx="662131" cy="1504016"/>
          </a:xfrm>
          <a:prstGeom prst="bentConnector2">
            <a:avLst/>
          </a:prstGeom>
          <a:ln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H="1">
            <a:off x="5277036" y="2480839"/>
            <a:ext cx="682647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5457055" y="2372827"/>
            <a:ext cx="1224137" cy="21602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장비들이 속한 그룹 구조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 flipH="1">
            <a:off x="8567775" y="2861486"/>
            <a:ext cx="682647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8796289" y="2692187"/>
            <a:ext cx="567840" cy="331648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페이지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이동 버튼</a:t>
            </a:r>
            <a:endParaRPr lang="ko-KR" altLang="en-US" sz="800" spc="-6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8" name="직선 연결선 157"/>
          <p:cNvCxnSpPr/>
          <p:nvPr/>
        </p:nvCxnSpPr>
        <p:spPr>
          <a:xfrm>
            <a:off x="7439226" y="1590677"/>
            <a:ext cx="0" cy="1401055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8280098" y="1590677"/>
            <a:ext cx="0" cy="112897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1572643" y="1442953"/>
            <a:ext cx="1170240" cy="234026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그룹 추가</a:t>
            </a:r>
            <a:r>
              <a:rPr lang="en-US" altLang="ko-KR" sz="800" spc="-60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800" spc="-60" dirty="0" smtClean="0">
                <a:solidFill>
                  <a:srgbClr val="FF0000"/>
                </a:solidFill>
                <a:latin typeface="+mn-ea"/>
              </a:rPr>
              <a:t>삭제 버튼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485048" y="3888219"/>
            <a:ext cx="682647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344488" y="3727717"/>
            <a:ext cx="539622" cy="332577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장비목록</a:t>
            </a:r>
            <a:endParaRPr lang="en-US" altLang="ko-KR" sz="800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800" spc="-60" dirty="0" err="1" smtClean="0">
                <a:solidFill>
                  <a:srgbClr val="FF0000"/>
                </a:solidFill>
                <a:latin typeface="+mn-ea"/>
              </a:rPr>
              <a:t>트리구조</a:t>
            </a:r>
            <a:endParaRPr lang="en-US" altLang="ko-KR" sz="800" spc="-60" dirty="0" smtClean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2698940" y="1676979"/>
            <a:ext cx="0" cy="510893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err="1"/>
              <a:t>장비관리</a:t>
            </a:r>
            <a:r>
              <a:rPr lang="ko-KR" altLang="en-US" dirty="0"/>
              <a:t> 메뉴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4.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장비 등록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24171" y="1845409"/>
            <a:ext cx="815430" cy="2249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Picture 2" descr="C:\Users\Administrator\Documents\kt_wordmark\CI_단독\kt워드마크_기본형(블랙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584" y="1841029"/>
            <a:ext cx="236041" cy="1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3972" y="2439900"/>
            <a:ext cx="1748808" cy="363705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6756" y="2187872"/>
            <a:ext cx="216024" cy="2160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01589" y="2187872"/>
            <a:ext cx="216024" cy="2160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23972" y="2218939"/>
            <a:ext cx="55784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목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록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16796" y="2187872"/>
            <a:ext cx="5760639" cy="388907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188804" y="2218939"/>
            <a:ext cx="55784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등록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27469"/>
              </p:ext>
            </p:extLst>
          </p:nvPr>
        </p:nvGraphicFramePr>
        <p:xfrm>
          <a:off x="3260812" y="2733781"/>
          <a:ext cx="900100" cy="228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장비명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모델명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IP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주소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용도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endParaRPr lang="en-US" altLang="ko-KR" sz="900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접속가능</a:t>
                      </a:r>
                      <a:endParaRPr lang="en-US" altLang="ko-KR" sz="900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사용자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2" name="그룹 81"/>
          <p:cNvGrpSpPr/>
          <p:nvPr/>
        </p:nvGrpSpPr>
        <p:grpSpPr>
          <a:xfrm>
            <a:off x="7294913" y="5249779"/>
            <a:ext cx="600397" cy="169038"/>
            <a:chOff x="4280927" y="2809950"/>
            <a:chExt cx="600397" cy="169038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490527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확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인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970955" y="5249779"/>
            <a:ext cx="600397" cy="169038"/>
            <a:chOff x="4280927" y="2809950"/>
            <a:chExt cx="600397" cy="169038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취소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188804" y="2411590"/>
            <a:ext cx="2006960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올림픽대회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통신망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 </a:t>
            </a:r>
            <a:r>
              <a:rPr lang="ko-KR" alt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중앙네트워크관리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188805" y="2650407"/>
            <a:ext cx="5585827" cy="33348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223972" y="2790557"/>
            <a:ext cx="1748808" cy="1919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28568" y="3020717"/>
            <a:ext cx="757453" cy="138499"/>
            <a:chOff x="1441495" y="3135000"/>
            <a:chExt cx="757453" cy="138499"/>
          </a:xfrm>
        </p:grpSpPr>
        <p:pic>
          <p:nvPicPr>
            <p:cNvPr id="3078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1695605" y="3135000"/>
              <a:ext cx="50334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Router_A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07352" y="2560397"/>
            <a:ext cx="1194237" cy="180020"/>
            <a:chOff x="1307352" y="2685401"/>
            <a:chExt cx="1194237" cy="180020"/>
          </a:xfrm>
        </p:grpSpPr>
        <p:sp>
          <p:nvSpPr>
            <p:cNvPr id="45" name="직사각형 44"/>
            <p:cNvSpPr/>
            <p:nvPr/>
          </p:nvSpPr>
          <p:spPr>
            <a:xfrm>
              <a:off x="1538184" y="2706161"/>
              <a:ext cx="96340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올림픽대회</a:t>
              </a:r>
              <a:r>
                <a:rPr lang="ko-KR" alt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통신망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3074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1464773" y="2790557"/>
            <a:ext cx="1154162" cy="180020"/>
            <a:chOff x="1307352" y="2685401"/>
            <a:chExt cx="1154162" cy="180020"/>
          </a:xfrm>
        </p:grpSpPr>
        <p:sp>
          <p:nvSpPr>
            <p:cNvPr id="49" name="직사각형 48"/>
            <p:cNvSpPr/>
            <p:nvPr/>
          </p:nvSpPr>
          <p:spPr>
            <a:xfrm>
              <a:off x="1538184" y="2706161"/>
              <a:ext cx="92333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중앙네트워크관리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50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1628568" y="3209356"/>
            <a:ext cx="749438" cy="138499"/>
            <a:chOff x="1441495" y="3135000"/>
            <a:chExt cx="749438" cy="138499"/>
          </a:xfrm>
        </p:grpSpPr>
        <p:pic>
          <p:nvPicPr>
            <p:cNvPr id="68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/>
            <p:cNvSpPr/>
            <p:nvPr/>
          </p:nvSpPr>
          <p:spPr>
            <a:xfrm>
              <a:off x="1695605" y="3135000"/>
              <a:ext cx="49532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Router_B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628568" y="3397995"/>
            <a:ext cx="746232" cy="138499"/>
            <a:chOff x="1441495" y="3135000"/>
            <a:chExt cx="746232" cy="138499"/>
          </a:xfrm>
        </p:grpSpPr>
        <p:pic>
          <p:nvPicPr>
            <p:cNvPr id="83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1695605" y="3135000"/>
              <a:ext cx="49212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Switch_A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628568" y="3586634"/>
            <a:ext cx="738217" cy="138499"/>
            <a:chOff x="1441495" y="3135000"/>
            <a:chExt cx="738217" cy="138499"/>
          </a:xfrm>
        </p:grpSpPr>
        <p:pic>
          <p:nvPicPr>
            <p:cNvPr id="86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1695605" y="3135000"/>
              <a:ext cx="48410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Switch_B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464773" y="3775273"/>
            <a:ext cx="1154162" cy="180020"/>
            <a:chOff x="1307352" y="2685401"/>
            <a:chExt cx="1154162" cy="180020"/>
          </a:xfrm>
        </p:grpSpPr>
        <p:sp>
          <p:nvSpPr>
            <p:cNvPr id="92" name="직사각형 91"/>
            <p:cNvSpPr/>
            <p:nvPr/>
          </p:nvSpPr>
          <p:spPr>
            <a:xfrm>
              <a:off x="1538184" y="2706161"/>
              <a:ext cx="92333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사</a:t>
              </a:r>
              <a:r>
                <a:rPr lang="ko-KR" altLang="en-US"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내</a:t>
              </a: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네트워크관리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93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직사각형 113"/>
          <p:cNvSpPr/>
          <p:nvPr/>
        </p:nvSpPr>
        <p:spPr>
          <a:xfrm>
            <a:off x="4063580" y="2814890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3580" y="3432416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800" spc="-60" dirty="0" smtClean="0">
                <a:latin typeface="+mn-ea"/>
              </a:rPr>
              <a:t>      .        .        .      </a:t>
            </a:r>
            <a:endParaRPr lang="ko-KR" altLang="en-US" sz="800" spc="-60" dirty="0"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63579" y="3739995"/>
            <a:ext cx="4512827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235167" y="3432416"/>
            <a:ext cx="219934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130226" y="3447685"/>
            <a:ext cx="46488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5134673" y="2810156"/>
            <a:ext cx="600397" cy="169038"/>
            <a:chOff x="4280927" y="2809950"/>
            <a:chExt cx="600397" cy="169038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400757" y="2836657"/>
              <a:ext cx="359074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중복확인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4063580" y="4211827"/>
            <a:ext cx="2064016" cy="899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512391" y="4211827"/>
            <a:ext cx="2064016" cy="899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 rot="5400000">
            <a:off x="6301563" y="4497504"/>
            <a:ext cx="122400" cy="1231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/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 rot="16200000" flipH="1">
            <a:off x="6301563" y="4681247"/>
            <a:ext cx="122400" cy="1231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/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815841" y="2845547"/>
            <a:ext cx="2505494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1~10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070983" y="3959292"/>
            <a:ext cx="264335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국문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50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1628568" y="4005433"/>
            <a:ext cx="749438" cy="138499"/>
            <a:chOff x="1441495" y="3135000"/>
            <a:chExt cx="749438" cy="138499"/>
          </a:xfrm>
        </p:grpSpPr>
        <p:pic>
          <p:nvPicPr>
            <p:cNvPr id="131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직사각형 131"/>
            <p:cNvSpPr/>
            <p:nvPr/>
          </p:nvSpPr>
          <p:spPr>
            <a:xfrm>
              <a:off x="1695605" y="3135000"/>
              <a:ext cx="49532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Router_C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1628568" y="4194072"/>
            <a:ext cx="762262" cy="138499"/>
            <a:chOff x="1441495" y="3135000"/>
            <a:chExt cx="762262" cy="138499"/>
          </a:xfrm>
        </p:grpSpPr>
        <p:pic>
          <p:nvPicPr>
            <p:cNvPr id="134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직사각형 134"/>
            <p:cNvSpPr/>
            <p:nvPr/>
          </p:nvSpPr>
          <p:spPr>
            <a:xfrm>
              <a:off x="1695605" y="3135000"/>
              <a:ext cx="50815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Router_D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1628568" y="4382711"/>
            <a:ext cx="738217" cy="138499"/>
            <a:chOff x="1441495" y="3135000"/>
            <a:chExt cx="738217" cy="138499"/>
          </a:xfrm>
        </p:grpSpPr>
        <p:pic>
          <p:nvPicPr>
            <p:cNvPr id="137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직사각형 137"/>
            <p:cNvSpPr/>
            <p:nvPr/>
          </p:nvSpPr>
          <p:spPr>
            <a:xfrm>
              <a:off x="1695605" y="3135000"/>
              <a:ext cx="48410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Switch_C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1628568" y="4571348"/>
            <a:ext cx="751041" cy="138499"/>
            <a:chOff x="1441495" y="3135000"/>
            <a:chExt cx="751041" cy="138499"/>
          </a:xfrm>
        </p:grpSpPr>
        <p:pic>
          <p:nvPicPr>
            <p:cNvPr id="140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1" name="직사각형 140"/>
            <p:cNvSpPr/>
            <p:nvPr/>
          </p:nvSpPr>
          <p:spPr>
            <a:xfrm>
              <a:off x="1695605" y="3135000"/>
              <a:ext cx="496931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Switch_D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18" name="직사각형 117"/>
          <p:cNvSpPr/>
          <p:nvPr/>
        </p:nvSpPr>
        <p:spPr>
          <a:xfrm>
            <a:off x="4063580" y="3132482"/>
            <a:ext cx="1671490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815841" y="3155495"/>
            <a:ext cx="2564805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1~30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395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err="1"/>
              <a:t>장비관리</a:t>
            </a:r>
            <a:r>
              <a:rPr lang="ko-KR" altLang="en-US" dirty="0"/>
              <a:t> 메뉴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4.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등록된 장비 수정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24171" y="1845409"/>
            <a:ext cx="815430" cy="2249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Picture 2" descr="C:\Users\Administrator\Documents\kt_wordmark\CI_단독\kt워드마크_기본형(블랙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584" y="1841029"/>
            <a:ext cx="236041" cy="1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23972" y="2439900"/>
            <a:ext cx="1748808" cy="363705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756756" y="2187872"/>
            <a:ext cx="216024" cy="2160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01589" y="2187872"/>
            <a:ext cx="216024" cy="2160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</a:t>
            </a:r>
            <a:endParaRPr lang="ko-KR" altLang="en-US" sz="14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23972" y="2218939"/>
            <a:ext cx="55784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목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록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16796" y="2187872"/>
            <a:ext cx="5760639" cy="388907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188804" y="2218939"/>
            <a:ext cx="55784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수정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74890"/>
              </p:ext>
            </p:extLst>
          </p:nvPr>
        </p:nvGraphicFramePr>
        <p:xfrm>
          <a:off x="3260812" y="2733781"/>
          <a:ext cx="900100" cy="228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장비명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모델명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IP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주소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용도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endParaRPr lang="en-US" altLang="ko-KR" sz="900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접속가능</a:t>
                      </a:r>
                      <a:endParaRPr lang="en-US" altLang="ko-KR" sz="900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사용자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2" name="그룹 81"/>
          <p:cNvGrpSpPr/>
          <p:nvPr/>
        </p:nvGrpSpPr>
        <p:grpSpPr>
          <a:xfrm>
            <a:off x="7294913" y="5269338"/>
            <a:ext cx="600397" cy="169038"/>
            <a:chOff x="4280927" y="2809950"/>
            <a:chExt cx="600397" cy="169038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490527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확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인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970955" y="5269338"/>
            <a:ext cx="600397" cy="169038"/>
            <a:chOff x="4280927" y="2809950"/>
            <a:chExt cx="600397" cy="169038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취소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188804" y="2411590"/>
            <a:ext cx="2611292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올림픽대회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통신망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중앙네트워크관리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 </a:t>
            </a:r>
            <a:r>
              <a:rPr lang="en-US" altLang="ko-KR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Switch_B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188805" y="2650407"/>
            <a:ext cx="5585827" cy="33348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223972" y="3570661"/>
            <a:ext cx="1748808" cy="1919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28568" y="3020717"/>
            <a:ext cx="757453" cy="138499"/>
            <a:chOff x="1441495" y="3135000"/>
            <a:chExt cx="757453" cy="138499"/>
          </a:xfrm>
        </p:grpSpPr>
        <p:pic>
          <p:nvPicPr>
            <p:cNvPr id="3078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1695605" y="3135000"/>
              <a:ext cx="503343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Router_A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07352" y="2560397"/>
            <a:ext cx="1194237" cy="180020"/>
            <a:chOff x="1307352" y="2685401"/>
            <a:chExt cx="1194237" cy="180020"/>
          </a:xfrm>
        </p:grpSpPr>
        <p:sp>
          <p:nvSpPr>
            <p:cNvPr id="45" name="직사각형 44"/>
            <p:cNvSpPr/>
            <p:nvPr/>
          </p:nvSpPr>
          <p:spPr>
            <a:xfrm>
              <a:off x="1538184" y="2706161"/>
              <a:ext cx="963405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올림픽대회</a:t>
              </a:r>
              <a:r>
                <a:rPr lang="ko-KR" alt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통신망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3074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1464773" y="2790557"/>
            <a:ext cx="1154162" cy="180020"/>
            <a:chOff x="1307352" y="2685401"/>
            <a:chExt cx="1154162" cy="180020"/>
          </a:xfrm>
        </p:grpSpPr>
        <p:sp>
          <p:nvSpPr>
            <p:cNvPr id="49" name="직사각형 48"/>
            <p:cNvSpPr/>
            <p:nvPr/>
          </p:nvSpPr>
          <p:spPr>
            <a:xfrm>
              <a:off x="1538184" y="2706161"/>
              <a:ext cx="92333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중앙네트워크관리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50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1628568" y="3209356"/>
            <a:ext cx="749438" cy="138499"/>
            <a:chOff x="1441495" y="3135000"/>
            <a:chExt cx="749438" cy="138499"/>
          </a:xfrm>
        </p:grpSpPr>
        <p:pic>
          <p:nvPicPr>
            <p:cNvPr id="68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/>
            <p:cNvSpPr/>
            <p:nvPr/>
          </p:nvSpPr>
          <p:spPr>
            <a:xfrm>
              <a:off x="1695605" y="3135000"/>
              <a:ext cx="49532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Router_B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628568" y="3397995"/>
            <a:ext cx="746232" cy="138499"/>
            <a:chOff x="1441495" y="3135000"/>
            <a:chExt cx="746232" cy="138499"/>
          </a:xfrm>
        </p:grpSpPr>
        <p:pic>
          <p:nvPicPr>
            <p:cNvPr id="83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1695605" y="3135000"/>
              <a:ext cx="49212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Switch_A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628568" y="3586634"/>
            <a:ext cx="738217" cy="138499"/>
            <a:chOff x="1441495" y="3135000"/>
            <a:chExt cx="738217" cy="138499"/>
          </a:xfrm>
        </p:grpSpPr>
        <p:pic>
          <p:nvPicPr>
            <p:cNvPr id="86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1695605" y="3135000"/>
              <a:ext cx="48410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Switch_B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464773" y="3775273"/>
            <a:ext cx="1154162" cy="180020"/>
            <a:chOff x="1307352" y="2685401"/>
            <a:chExt cx="1154162" cy="180020"/>
          </a:xfrm>
        </p:grpSpPr>
        <p:sp>
          <p:nvSpPr>
            <p:cNvPr id="92" name="직사각형 91"/>
            <p:cNvSpPr/>
            <p:nvPr/>
          </p:nvSpPr>
          <p:spPr>
            <a:xfrm>
              <a:off x="1538184" y="2706161"/>
              <a:ext cx="923330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사</a:t>
              </a:r>
              <a:r>
                <a:rPr lang="ko-KR" altLang="en-US"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내</a:t>
              </a:r>
              <a:r>
                <a:rPr lang="ko-KR" altLang="en-US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네트워크관리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  <p:pic>
          <p:nvPicPr>
            <p:cNvPr id="93" name="Picture 2" descr="https://d30y9cdsu7xlg0.cloudfront.net/png/181335-2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352" y="2685401"/>
              <a:ext cx="180020" cy="18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직사각형 113"/>
          <p:cNvSpPr/>
          <p:nvPr/>
        </p:nvSpPr>
        <p:spPr>
          <a:xfrm>
            <a:off x="4063580" y="2814890"/>
            <a:ext cx="1002772" cy="169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latinLnBrk="0"/>
            <a:r>
              <a:rPr lang="ko-KR" altLang="en-US" sz="800" spc="-6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 </a:t>
            </a:r>
            <a:r>
              <a:rPr lang="en-US" altLang="ko-KR" sz="800" spc="-60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Switch_B</a:t>
            </a:r>
            <a:endParaRPr lang="ko-KR" altLang="en-US" sz="8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3580" y="3451975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800" spc="-60" dirty="0" smtClean="0">
                <a:latin typeface="+mn-ea"/>
              </a:rPr>
              <a:t>192  .  168  .  0  .  13</a:t>
            </a:r>
            <a:endParaRPr lang="ko-KR" altLang="en-US" sz="800" spc="-60" dirty="0"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63579" y="3759554"/>
            <a:ext cx="4512827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latinLnBrk="0"/>
            <a:r>
              <a:rPr lang="en-US" altLang="ko-KR" sz="800" spc="-60" dirty="0" smtClean="0">
                <a:latin typeface="+mn-ea"/>
              </a:rPr>
              <a:t>   w</a:t>
            </a:r>
            <a:endParaRPr lang="ko-KR" altLang="en-US" sz="800" spc="-60" dirty="0"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235167" y="3451975"/>
            <a:ext cx="219934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800" spc="-60" dirty="0" smtClean="0">
                <a:latin typeface="+mn-ea"/>
              </a:rPr>
              <a:t>24</a:t>
            </a:r>
            <a:endParaRPr lang="ko-KR" altLang="en-US" sz="800" spc="-60" dirty="0"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130226" y="3467244"/>
            <a:ext cx="46488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5134673" y="2810156"/>
            <a:ext cx="600397" cy="169038"/>
            <a:chOff x="4280927" y="2809950"/>
            <a:chExt cx="600397" cy="169038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400757" y="2836657"/>
              <a:ext cx="359074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err="1" smtClean="0">
                  <a:solidFill>
                    <a:schemeClr val="bg1">
                      <a:lumMod val="75000"/>
                    </a:schemeClr>
                  </a:solidFill>
                  <a:latin typeface="+mn-ea"/>
                  <a:sym typeface="Wingdings"/>
                </a:rPr>
                <a:t>중복확인</a:t>
              </a:r>
              <a:endParaRPr lang="en-US" altLang="ko-KR" sz="700" b="1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4063580" y="4231386"/>
            <a:ext cx="2064016" cy="899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512391" y="4231386"/>
            <a:ext cx="2064016" cy="899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 rot="5400000">
            <a:off x="6301563" y="4517063"/>
            <a:ext cx="122400" cy="1231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/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 rot="16200000" flipH="1">
            <a:off x="6301563" y="4700806"/>
            <a:ext cx="122400" cy="1231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/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070983" y="3978851"/>
            <a:ext cx="264335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국문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50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628568" y="4005433"/>
            <a:ext cx="749438" cy="138499"/>
            <a:chOff x="1441495" y="3135000"/>
            <a:chExt cx="749438" cy="138499"/>
          </a:xfrm>
        </p:grpSpPr>
        <p:pic>
          <p:nvPicPr>
            <p:cNvPr id="94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직사각형 102"/>
            <p:cNvSpPr/>
            <p:nvPr/>
          </p:nvSpPr>
          <p:spPr>
            <a:xfrm>
              <a:off x="1695605" y="3135000"/>
              <a:ext cx="495328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Router_C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628568" y="4194072"/>
            <a:ext cx="762262" cy="138499"/>
            <a:chOff x="1441495" y="3135000"/>
            <a:chExt cx="762262" cy="138499"/>
          </a:xfrm>
        </p:grpSpPr>
        <p:pic>
          <p:nvPicPr>
            <p:cNvPr id="129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직사각형 129"/>
            <p:cNvSpPr/>
            <p:nvPr/>
          </p:nvSpPr>
          <p:spPr>
            <a:xfrm>
              <a:off x="1695605" y="3135000"/>
              <a:ext cx="508152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Router_D</a:t>
              </a:r>
              <a:endPara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1628568" y="4382711"/>
            <a:ext cx="738217" cy="138499"/>
            <a:chOff x="1441495" y="3135000"/>
            <a:chExt cx="738217" cy="138499"/>
          </a:xfrm>
        </p:grpSpPr>
        <p:pic>
          <p:nvPicPr>
            <p:cNvPr id="132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직사각형 132"/>
            <p:cNvSpPr/>
            <p:nvPr/>
          </p:nvSpPr>
          <p:spPr>
            <a:xfrm>
              <a:off x="1695605" y="3135000"/>
              <a:ext cx="484107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Switch_C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628568" y="4571348"/>
            <a:ext cx="751041" cy="138499"/>
            <a:chOff x="1441495" y="3135000"/>
            <a:chExt cx="751041" cy="138499"/>
          </a:xfrm>
        </p:grpSpPr>
        <p:pic>
          <p:nvPicPr>
            <p:cNvPr id="135" name="Picture 6" descr="https://d30y9cdsu7xlg0.cloudfront.net/png/1015102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15" b="30015"/>
            <a:stretch/>
          </p:blipFill>
          <p:spPr bwMode="auto">
            <a:xfrm>
              <a:off x="1441495" y="3163379"/>
              <a:ext cx="226575" cy="9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직사각형 135"/>
            <p:cNvSpPr/>
            <p:nvPr/>
          </p:nvSpPr>
          <p:spPr>
            <a:xfrm>
              <a:off x="1695605" y="3135000"/>
              <a:ext cx="496931" cy="13849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Switch_D</a:t>
              </a:r>
              <a:endPara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4063580" y="3132482"/>
            <a:ext cx="1671490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latinLnBrk="0"/>
            <a:r>
              <a:rPr lang="en-US" altLang="ko-KR" sz="800" spc="-60" dirty="0" smtClean="0">
                <a:latin typeface="+mn-ea"/>
              </a:rPr>
              <a:t> Cisco Catalyst 3802</a:t>
            </a:r>
            <a:endParaRPr lang="ko-KR" altLang="en-US" sz="800" spc="-60" dirty="0"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815841" y="3155495"/>
            <a:ext cx="2564805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1~30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1203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로그 관리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장비 접속</a:t>
            </a:r>
            <a:r>
              <a:rPr lang="en-US" altLang="ko-KR" sz="1800" b="1" spc="-60" dirty="0" smtClean="0">
                <a:solidFill>
                  <a:schemeClr val="accent6"/>
                </a:solidFill>
                <a:latin typeface="+mn-ea"/>
              </a:rPr>
              <a:t>/</a:t>
            </a: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활동 로그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44120" y="1845409"/>
            <a:ext cx="815430" cy="2249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Picture 2" descr="C:\Users\Administrator\Documents\kt_wordmark\CI_단독\kt워드마크_기본형(블랙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584" y="1841029"/>
            <a:ext cx="236041" cy="1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16796" y="2187872"/>
            <a:ext cx="5760639" cy="388907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188805" y="2295883"/>
            <a:ext cx="5585827" cy="36894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900719"/>
              </p:ext>
            </p:extLst>
          </p:nvPr>
        </p:nvGraphicFramePr>
        <p:xfrm>
          <a:off x="3260812" y="2647513"/>
          <a:ext cx="5400600" cy="31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828092"/>
                <a:gridCol w="756084"/>
                <a:gridCol w="252028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일시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</a:rPr>
                        <a:t>장비명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</a:rPr>
                        <a:t>로그유형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</a:rPr>
                        <a:t>로그상세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2017-08-16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00:00:18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none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명령어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ls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–al | grep more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2017-08-16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00:00:15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명령어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cd bin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2017-08-16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00:00:14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명령어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cd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..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2017-08-16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00:00:12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sng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명령어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err="1" smtClean="0">
                          <a:solidFill>
                            <a:sysClr val="windowText" lastClr="000000"/>
                          </a:solidFill>
                        </a:rPr>
                        <a:t>pwd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2017-08-16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00:00:10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sng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로그인 성공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(id=root)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2017-08-16</a:t>
                      </a:r>
                      <a:r>
                        <a:rPr lang="en-US" altLang="ko-KR" sz="900" b="0" baseline="0" dirty="0" smtClean="0">
                          <a:solidFill>
                            <a:sysClr val="windowText" lastClr="000000"/>
                          </a:solidFill>
                        </a:rPr>
                        <a:t> 00:00:01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Router_A</a:t>
                      </a:r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로그인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id=root, password=</a:t>
                      </a:r>
                      <a:r>
                        <a:rPr lang="en-US" altLang="ko-KR" sz="900" b="0" dirty="0" err="1" smtClean="0">
                          <a:solidFill>
                            <a:sysClr val="windowText" lastClr="000000"/>
                          </a:solidFill>
                        </a:rPr>
                        <a:t>testqwe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!@#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133"/>
          <p:cNvSpPr/>
          <p:nvPr/>
        </p:nvSpPr>
        <p:spPr>
          <a:xfrm>
            <a:off x="3255926" y="2397219"/>
            <a:ext cx="792088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048014" y="2397219"/>
            <a:ext cx="169200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6" name="직사각형 135"/>
          <p:cNvSpPr/>
          <p:nvPr/>
        </p:nvSpPr>
        <p:spPr>
          <a:xfrm flipH="1">
            <a:off x="8246432" y="2481145"/>
            <a:ext cx="6733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37" name="직사각형 136"/>
          <p:cNvSpPr/>
          <p:nvPr/>
        </p:nvSpPr>
        <p:spPr>
          <a:xfrm flipH="1">
            <a:off x="8007749" y="2481145"/>
            <a:ext cx="84710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&lt;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38" name="직사각형 137"/>
          <p:cNvSpPr/>
          <p:nvPr/>
        </p:nvSpPr>
        <p:spPr>
          <a:xfrm flipH="1">
            <a:off x="7713758" y="2481145"/>
            <a:ext cx="16941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&lt;&lt;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39" name="직사각형 138"/>
          <p:cNvSpPr/>
          <p:nvPr/>
        </p:nvSpPr>
        <p:spPr>
          <a:xfrm flipH="1">
            <a:off x="8499589" y="2481145"/>
            <a:ext cx="16941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&gt;&gt;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40" name="직사각형 139"/>
          <p:cNvSpPr/>
          <p:nvPr/>
        </p:nvSpPr>
        <p:spPr>
          <a:xfrm flipH="1">
            <a:off x="8437534" y="2481145"/>
            <a:ext cx="8470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5345935" y="2397219"/>
            <a:ext cx="600397" cy="169038"/>
            <a:chOff x="4280927" y="2809950"/>
            <a:chExt cx="600397" cy="169038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검색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44" name="직사각형 143"/>
          <p:cNvSpPr/>
          <p:nvPr/>
        </p:nvSpPr>
        <p:spPr>
          <a:xfrm>
            <a:off x="4274264" y="2397219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223972" y="2481932"/>
            <a:ext cx="81432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보안관리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로그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223972" y="2744924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시스템 로그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223971" y="2212913"/>
            <a:ext cx="1823003" cy="191963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23972" y="2218939"/>
            <a:ext cx="1171796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활동 로그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8935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관리자 현황 조회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67596" y="1845409"/>
            <a:ext cx="815430" cy="2249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Picture 2" descr="C:\Users\Administrator\Documents\kt_wordmark\CI_단독\kt워드마크_기본형(블랙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584" y="1841029"/>
            <a:ext cx="236041" cy="1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16796" y="2187872"/>
            <a:ext cx="5760639" cy="388907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188805" y="2295883"/>
            <a:ext cx="5585827" cy="36894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30003"/>
              </p:ext>
            </p:extLst>
          </p:nvPr>
        </p:nvGraphicFramePr>
        <p:xfrm>
          <a:off x="3260812" y="2647513"/>
          <a:ext cx="5400599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1038113"/>
                <a:gridCol w="1038113"/>
                <a:gridCol w="1038113"/>
                <a:gridCol w="185421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선택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아이디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실명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ysClr val="windowText" lastClr="000000"/>
                          </a:solidFill>
                        </a:rPr>
                        <a:t>Administrator</a:t>
                      </a:r>
                      <a:endParaRPr lang="ko-KR" altLang="en-US" sz="900" b="0" u="none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최태경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010-1234-1234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최상위 관리자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 err="1" smtClean="0">
                          <a:solidFill>
                            <a:sysClr val="windowText" lastClr="000000"/>
                          </a:solidFill>
                        </a:rPr>
                        <a:t>gaincds</a:t>
                      </a:r>
                      <a:endParaRPr lang="ko-KR" altLang="en-US" sz="900" b="0" u="non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조대성</a:t>
                      </a:r>
                      <a:endParaRPr lang="ko-KR" altLang="en-US" sz="9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010-4321-4321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중간 관리자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133"/>
          <p:cNvSpPr/>
          <p:nvPr/>
        </p:nvSpPr>
        <p:spPr>
          <a:xfrm>
            <a:off x="3255926" y="2397219"/>
            <a:ext cx="792088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048014" y="2397219"/>
            <a:ext cx="169200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▼</a:t>
            </a:r>
            <a:endParaRPr lang="ko-KR" altLang="en-US" sz="6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6" name="직사각형 135"/>
          <p:cNvSpPr/>
          <p:nvPr/>
        </p:nvSpPr>
        <p:spPr>
          <a:xfrm flipH="1">
            <a:off x="8246432" y="2481145"/>
            <a:ext cx="6733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37" name="직사각형 136"/>
          <p:cNvSpPr/>
          <p:nvPr/>
        </p:nvSpPr>
        <p:spPr>
          <a:xfrm flipH="1">
            <a:off x="8007749" y="2481145"/>
            <a:ext cx="84710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&lt;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38" name="직사각형 137"/>
          <p:cNvSpPr/>
          <p:nvPr/>
        </p:nvSpPr>
        <p:spPr>
          <a:xfrm flipH="1">
            <a:off x="7713758" y="2481145"/>
            <a:ext cx="16941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&lt;&lt;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39" name="직사각형 138"/>
          <p:cNvSpPr/>
          <p:nvPr/>
        </p:nvSpPr>
        <p:spPr>
          <a:xfrm flipH="1">
            <a:off x="8499589" y="2481145"/>
            <a:ext cx="16941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&gt;&gt;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40" name="직사각형 139"/>
          <p:cNvSpPr/>
          <p:nvPr/>
        </p:nvSpPr>
        <p:spPr>
          <a:xfrm flipH="1">
            <a:off x="8437534" y="2481145"/>
            <a:ext cx="84709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&gt;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5345935" y="2397219"/>
            <a:ext cx="600397" cy="169038"/>
            <a:chOff x="4280927" y="2809950"/>
            <a:chExt cx="600397" cy="169038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검색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144" name="직사각형 143"/>
          <p:cNvSpPr/>
          <p:nvPr/>
        </p:nvSpPr>
        <p:spPr>
          <a:xfrm>
            <a:off x="4274264" y="2397219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223971" y="2212913"/>
            <a:ext cx="1823003" cy="191963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23972" y="2218939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설정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385512" y="3392996"/>
            <a:ext cx="600397" cy="169038"/>
            <a:chOff x="4280927" y="2809950"/>
            <a:chExt cx="600397" cy="16903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등록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061554" y="3392996"/>
            <a:ext cx="600397" cy="169038"/>
            <a:chOff x="4280927" y="2809950"/>
            <a:chExt cx="600397" cy="169038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삭제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3428132" y="2909110"/>
            <a:ext cx="12240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600" spc="-60" dirty="0" smtClean="0">
                <a:latin typeface="+mn-ea"/>
              </a:rPr>
              <a:t>■</a:t>
            </a:r>
            <a:endParaRPr lang="ko-KR" altLang="en-US" sz="600" spc="-60" dirty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428132" y="3144060"/>
            <a:ext cx="122400" cy="123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04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86640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/>
                <a:gridCol w="3855114"/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  <a:endParaRPr lang="ko-KR" altLang="en-US" sz="1800" b="1" kern="1200" spc="-14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  <a:endParaRPr lang="ko-KR" altLang="en-US" sz="1800" b="1" kern="1200" spc="-6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endParaRPr lang="ko-KR" alt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3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3914" y="1775530"/>
            <a:ext cx="7884876" cy="4420034"/>
          </a:xfrm>
          <a:prstGeom prst="rect">
            <a:avLst/>
          </a:prstGeom>
          <a:solidFill>
            <a:schemeClr val="bg1"/>
          </a:solidFill>
          <a:ln w="6350">
            <a:solidFill>
              <a:srgbClr val="8C8C8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23914" y="1940856"/>
            <a:ext cx="7884876" cy="42547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C8C8C"/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sz="1800" b="1" spc="-60" dirty="0" smtClean="0">
                <a:solidFill>
                  <a:schemeClr val="accent6"/>
                </a:solidFill>
                <a:latin typeface="+mn-ea"/>
              </a:rPr>
              <a:t>관리자 등록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14" y="1775530"/>
            <a:ext cx="7884876" cy="2947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67596" y="1845409"/>
            <a:ext cx="815430" cy="22490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8" name="Picture 2" descr="C:\Users\Administrator\Documents\kt_wordmark\CI_단독\kt워드마크_기본형(블랙 bg)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8584" y="1841029"/>
            <a:ext cx="236041" cy="17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638536" y="1889053"/>
            <a:ext cx="58669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장비 관리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60275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  <a:sym typeface="Wingdings"/>
              </a:rPr>
              <a:t>로그 관리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11380" y="1868844"/>
            <a:ext cx="708527" cy="13849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  <a:sym typeface="Wingdings"/>
              </a:rPr>
              <a:t>Administrator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331653" y="1862494"/>
            <a:ext cx="107719" cy="122882"/>
            <a:chOff x="-441352" y="2875066"/>
            <a:chExt cx="383549" cy="43753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" name="타원 3"/>
            <p:cNvSpPr/>
            <p:nvPr/>
          </p:nvSpPr>
          <p:spPr>
            <a:xfrm>
              <a:off x="-389089" y="2875066"/>
              <a:ext cx="279022" cy="279022"/>
            </a:xfrm>
            <a:prstGeom prst="ellipse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" name="순서도: 지연 4"/>
            <p:cNvSpPr/>
            <p:nvPr/>
          </p:nvSpPr>
          <p:spPr>
            <a:xfrm rot="16200000">
              <a:off x="-345464" y="3024941"/>
              <a:ext cx="191774" cy="383549"/>
            </a:xfrm>
            <a:prstGeom prst="flowChartDelay">
              <a:avLst/>
            </a:prstGeom>
            <a:grp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8277039" y="1844824"/>
            <a:ext cx="600397" cy="16903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96870" y="1871531"/>
            <a:ext cx="359073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로그아웃</a:t>
            </a:r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116796" y="2187872"/>
            <a:ext cx="5760639" cy="388907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223971" y="2212913"/>
            <a:ext cx="1823003" cy="191963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23972" y="2218939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설정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279862" y="1889053"/>
            <a:ext cx="58670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환경 설정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88804" y="2218939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416"/>
              </p:ext>
            </p:extLst>
          </p:nvPr>
        </p:nvGraphicFramePr>
        <p:xfrm>
          <a:off x="3260812" y="2554711"/>
          <a:ext cx="1116124" cy="190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</a:tblGrid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아이디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패스워드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패스워드</a:t>
                      </a:r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 확인 </a:t>
                      </a:r>
                      <a:r>
                        <a:rPr lang="en-US" altLang="ko-KR" sz="900" b="0" dirty="0" smtClean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전화번호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ysClr val="windowText" lastClr="000000"/>
                          </a:solidFill>
                        </a:rPr>
                        <a:t>이메일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ysClr val="windowText" lastClr="000000"/>
                          </a:solidFill>
                        </a:rPr>
                        <a:t>비고</a:t>
                      </a:r>
                      <a:endParaRPr lang="ko-KR" altLang="en-US" sz="9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7294913" y="4763130"/>
            <a:ext cx="600397" cy="169038"/>
            <a:chOff x="4280927" y="2809950"/>
            <a:chExt cx="600397" cy="16903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490527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확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인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970955" y="4763130"/>
            <a:ext cx="600397" cy="169038"/>
            <a:chOff x="4280927" y="2809950"/>
            <a:chExt cx="600397" cy="169038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90526" y="2836657"/>
              <a:ext cx="179536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취소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188805" y="2481932"/>
            <a:ext cx="5585827" cy="35033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364609" y="2635820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64609" y="2945767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800" spc="-60" dirty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364609" y="4233608"/>
            <a:ext cx="4332808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600" spc="-6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435702" y="2631086"/>
            <a:ext cx="600397" cy="169038"/>
            <a:chOff x="4280927" y="2809950"/>
            <a:chExt cx="600397" cy="169038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280927" y="2809950"/>
              <a:ext cx="600397" cy="169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00757" y="2836657"/>
              <a:ext cx="359074" cy="107722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7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중복확인</a:t>
              </a:r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6116870" y="2666477"/>
            <a:ext cx="2505494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1~10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372012" y="4452905"/>
            <a:ext cx="264335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국문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 조합으로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50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435702" y="2976425"/>
            <a:ext cx="3326232" cy="107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영문대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소문자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숫자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 </a:t>
            </a:r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특수문자를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반드시 포함하여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9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~26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자까지 입력 가능합니다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.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64609" y="3248980"/>
            <a:ext cx="1002772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800" spc="-60" dirty="0"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364608" y="3573016"/>
            <a:ext cx="1752261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800" spc="-60" dirty="0"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364608" y="3901028"/>
            <a:ext cx="1752261" cy="1690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800" spc="-6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58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#1 : Wiz Stick </a:t>
            </a:r>
            <a:r>
              <a:rPr lang="ko-KR" altLang="en-US" dirty="0" smtClean="0"/>
              <a:t>각 부분의 명칭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t="14783" r="9905" b="11051"/>
          <a:stretch/>
        </p:blipFill>
        <p:spPr bwMode="auto">
          <a:xfrm>
            <a:off x="1064568" y="1527416"/>
            <a:ext cx="6552728" cy="387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1" t="25947" r="24368" b="46508"/>
          <a:stretch/>
        </p:blipFill>
        <p:spPr bwMode="auto">
          <a:xfrm>
            <a:off x="7257256" y="4767776"/>
            <a:ext cx="1872208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6043584" y="5974328"/>
            <a:ext cx="918000" cy="226714"/>
          </a:xfrm>
          <a:prstGeom prst="roundRect">
            <a:avLst>
              <a:gd name="adj" fmla="val 0"/>
            </a:avLst>
          </a:prstGeom>
          <a:noFill/>
          <a:ln w="3175">
            <a:noFill/>
            <a:round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kumimoji="1"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유선랜</a:t>
            </a:r>
            <a:r>
              <a:rPr kumimoji="1"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 케이블</a:t>
            </a:r>
            <a:endParaRPr kumimoji="1" lang="ko-KR" altLang="en-US" sz="1200" b="1" baseline="-250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5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125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0700" y="3009900"/>
            <a:ext cx="1047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3650" y="3009900"/>
            <a:ext cx="1000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6" y="1951636"/>
            <a:ext cx="5950830" cy="4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ko-KR" altLang="en-US" dirty="0" smtClean="0"/>
              <a:t>기존 지식 기반 인증의 대표적 악용 사례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en-US" altLang="ko-KR" sz="1800" b="1" spc="-60" dirty="0" smtClean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sz="1800" b="1" spc="-60" dirty="0" err="1" smtClean="0">
                <a:solidFill>
                  <a:schemeClr val="accent6"/>
                </a:solidFill>
                <a:latin typeface="+mn-ea"/>
              </a:rPr>
              <a:t>인터넷나야나</a:t>
            </a:r>
            <a:r>
              <a:rPr lang="en-US" altLang="ko-KR" dirty="0" smtClean="0"/>
              <a:t>’ </a:t>
            </a:r>
            <a:r>
              <a:rPr lang="ko-KR" altLang="en-US" dirty="0" err="1" smtClean="0"/>
              <a:t>랜섬웨어</a:t>
            </a:r>
            <a:r>
              <a:rPr lang="ko-KR" altLang="en-US" dirty="0" smtClean="0"/>
              <a:t> 감염 사태 </a:t>
            </a:r>
            <a:r>
              <a:rPr lang="en-US" altLang="ko-KR" dirty="0" smtClean="0"/>
              <a:t>(2017.06.10)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846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676636" y="3068960"/>
            <a:ext cx="1620180" cy="762438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62" r="32155" b="22516"/>
          <a:stretch/>
        </p:blipFill>
        <p:spPr bwMode="auto">
          <a:xfrm>
            <a:off x="5889104" y="1521586"/>
            <a:ext cx="3666712" cy="24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4204"/>
          <a:stretch/>
        </p:blipFill>
        <p:spPr bwMode="auto">
          <a:xfrm>
            <a:off x="4196916" y="1951635"/>
            <a:ext cx="5227092" cy="762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340932" y="2177486"/>
            <a:ext cx="246953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1377" y="2651939"/>
            <a:ext cx="27339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/>
          <p:cNvSpPr/>
          <p:nvPr/>
        </p:nvSpPr>
        <p:spPr>
          <a:xfrm rot="3787611">
            <a:off x="1168944" y="2216354"/>
            <a:ext cx="1706407" cy="475056"/>
          </a:xfrm>
          <a:prstGeom prst="homePlate">
            <a:avLst>
              <a:gd name="adj" fmla="val 38844"/>
            </a:avLst>
          </a:prstGeom>
          <a:gradFill flip="none" rotWithShape="1">
            <a:gsLst>
              <a:gs pos="0">
                <a:schemeClr val="accent1"/>
              </a:gs>
              <a:gs pos="60000">
                <a:schemeClr val="accent1"/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3796944">
            <a:off x="1344275" y="2310612"/>
            <a:ext cx="1355115" cy="2412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  <a:sym typeface="Wingdings"/>
              </a:rPr>
              <a:t>The Root Cause !!!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5461918" y="2865899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38270" y="3292789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48" name="포인트가 16개인 별 47"/>
          <p:cNvSpPr/>
          <p:nvPr/>
        </p:nvSpPr>
        <p:spPr>
          <a:xfrm>
            <a:off x="6140552" y="4360048"/>
            <a:ext cx="3343510" cy="1927688"/>
          </a:xfrm>
          <a:prstGeom prst="star16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07264" y="4785284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사용자의 생리학적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 특성에 기반한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sym typeface="Wingdings"/>
              </a:rPr>
              <a:t>생체 기반 인증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권고</a:t>
            </a:r>
            <a:endParaRPr lang="en-US" altLang="ko-KR" sz="1400" b="1" dirty="0" smtClean="0">
              <a:solidFill>
                <a:schemeClr val="tx1"/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41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 smtClean="0"/>
              <a:t>GiGA</a:t>
            </a:r>
            <a:r>
              <a:rPr lang="en-US" altLang="ko-KR" dirty="0" smtClean="0"/>
              <a:t> secure </a:t>
            </a:r>
            <a:r>
              <a:rPr lang="en-US" altLang="ko-KR" dirty="0" err="1" smtClean="0"/>
              <a:t>wizstick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 smtClean="0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 smtClean="0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 smtClean="0">
                <a:solidFill>
                  <a:srgbClr val="8C8C8C"/>
                </a:solidFill>
              </a:rPr>
              <a:t>있는</a:t>
            </a:r>
            <a:r>
              <a:rPr lang="en-US" altLang="ko-KR" spc="-100" dirty="0" smtClean="0">
                <a:solidFill>
                  <a:srgbClr val="8C8C8C"/>
                </a:solidFill>
              </a:rPr>
              <a:t>,</a:t>
            </a:r>
            <a:r>
              <a:rPr lang="ko-KR" altLang="en-US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pc="-100" dirty="0" err="1" smtClean="0">
                <a:solidFill>
                  <a:srgbClr val="8C8C8C"/>
                </a:solidFill>
              </a:rPr>
              <a:t>보안성이</a:t>
            </a:r>
            <a:r>
              <a:rPr lang="ko-KR" altLang="en-US" spc="-100" dirty="0" smtClean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smtClean="0">
                <a:solidFill>
                  <a:srgbClr val="8C8C8C"/>
                </a:solidFill>
              </a:rPr>
              <a:t>통한 </a:t>
            </a:r>
            <a:r>
              <a:rPr lang="ko-KR" altLang="en-US" spc="-100" dirty="0" smtClean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 smtClean="0">
                <a:solidFill>
                  <a:srgbClr val="FF0000"/>
                </a:solidFill>
              </a:rPr>
              <a:t>저장장치</a:t>
            </a:r>
            <a:r>
              <a:rPr lang="en-US" altLang="ko-KR" spc="-100" dirty="0" smtClean="0">
                <a:solidFill>
                  <a:srgbClr val="FF0000"/>
                </a:solidFill>
              </a:rPr>
              <a:t>(</a:t>
            </a:r>
            <a:r>
              <a:rPr lang="ko-KR" altLang="en-US" spc="-100" dirty="0" err="1" smtClean="0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 smtClean="0">
                <a:solidFill>
                  <a:srgbClr val="FF0000"/>
                </a:solidFill>
              </a:rPr>
              <a:t>)</a:t>
            </a:r>
            <a:r>
              <a:rPr lang="ko-KR" altLang="en-US" spc="-100" dirty="0" smtClean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 smtClean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 </a:t>
            </a:r>
            <a:endParaRPr lang="en-US" altLang="ko-KR" sz="1800" b="1" spc="-100" dirty="0">
              <a:solidFill>
                <a:srgbClr val="8C8C8C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2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</a:t>
            </a:r>
          </a:p>
        </p:txBody>
      </p:sp>
      <p:sp>
        <p:nvSpPr>
          <p:cNvPr id="29" name="타원 28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찰</a:t>
            </a:r>
          </a:p>
        </p:txBody>
      </p:sp>
      <p:sp>
        <p:nvSpPr>
          <p:cNvPr id="30" name="타원 29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증</a:t>
            </a:r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8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30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 smtClean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 smtClean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 smtClean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 smtClean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14801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421052" y="2476478"/>
            <a:ext cx="376241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endCxn id="7" idx="1"/>
          </p:cNvCxnSpPr>
          <p:nvPr/>
        </p:nvCxnSpPr>
        <p:spPr>
          <a:xfrm>
            <a:off x="4440395" y="3756963"/>
            <a:ext cx="3770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6064477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98554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smtClean="0"/>
              <a:t>Wiz Stick</a:t>
            </a:r>
            <a:r>
              <a:rPr lang="ko-KR" altLang="en-US" dirty="0" smtClean="0"/>
              <a:t>을 활용한 인증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접근제어</a:t>
            </a:r>
            <a:r>
              <a:rPr lang="ko-KR" altLang="en-US" dirty="0" smtClean="0"/>
              <a:t> 방안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290640" y="1095099"/>
            <a:ext cx="8126856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조직위원회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내</a:t>
            </a:r>
            <a:r>
              <a:rPr lang="en-US" altLang="ko-KR" b="1" spc="-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네트워크 장비의 원격 운영을 위해 외부로 </a:t>
            </a:r>
            <a:r>
              <a:rPr lang="en-US" altLang="ko-KR" b="1" spc="-100" dirty="0" err="1" smtClean="0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서비스가 제공되고 있으나</a:t>
            </a:r>
            <a:r>
              <a:rPr lang="en-US" altLang="ko-KR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원격 </a:t>
            </a: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접근계정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탈취 시 비인가 접근이 용이하며 보안사고 발생 시 사용자의 접근 및 활동 이력을 추적할 수 있는 </a:t>
            </a: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보안대책이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필요함   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6720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5" name="직사각형 24"/>
          <p:cNvSpPr/>
          <p:nvPr/>
        </p:nvSpPr>
        <p:spPr>
          <a:xfrm>
            <a:off x="5421052" y="2476479"/>
            <a:ext cx="376241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 smtClean="0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 통신망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Picture 4" descr="Related imag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57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961595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9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4608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4228334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79267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1" y="3430423"/>
            <a:ext cx="1022030" cy="78155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408210" y="3756963"/>
            <a:ext cx="7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1356747" y="2788534"/>
            <a:ext cx="777356" cy="687166"/>
          </a:xfrm>
          <a:prstGeom prst="wedgeEllipseCallout">
            <a:avLst>
              <a:gd name="adj1" fmla="val 1785"/>
              <a:gd name="adj2" fmla="val 927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49714" y="297053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21017" y="3571590"/>
            <a:ext cx="346249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터미널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9" name="포인트가 16개인 별 58"/>
          <p:cNvSpPr/>
          <p:nvPr/>
        </p:nvSpPr>
        <p:spPr>
          <a:xfrm>
            <a:off x="1745468" y="2027265"/>
            <a:ext cx="2109024" cy="1215950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04577" y="2421452"/>
            <a:ext cx="199816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4" name="포인트가 16개인 별 63"/>
          <p:cNvSpPr/>
          <p:nvPr/>
        </p:nvSpPr>
        <p:spPr>
          <a:xfrm>
            <a:off x="5746223" y="4589194"/>
            <a:ext cx="2534794" cy="1461426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18217" y="4998397"/>
            <a:ext cx="19981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2" name="텍스트 개체 틀 6"/>
          <p:cNvSpPr txBox="1">
            <a:spLocks/>
          </p:cNvSpPr>
          <p:nvPr/>
        </p:nvSpPr>
        <p:spPr>
          <a:xfrm>
            <a:off x="516875" y="1355164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en-US" altLang="ko-KR" sz="2000" spc="-100" dirty="0" smtClean="0">
                <a:solidFill>
                  <a:schemeClr val="bg1">
                    <a:lumMod val="50000"/>
                  </a:schemeClr>
                </a:solidFill>
              </a:rPr>
              <a:t>AS-IS</a:t>
            </a:r>
            <a:endParaRPr lang="ko-KR" altLang="en-US" sz="2000" spc="-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875" y="2476478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016928" y="3756963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3614808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5196862" y="2476478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14" idx="3"/>
            <a:endCxn id="7" idx="1"/>
          </p:cNvCxnSpPr>
          <p:nvPr/>
        </p:nvCxnSpPr>
        <p:spPr>
          <a:xfrm>
            <a:off x="5574904" y="3756963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225350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smtClean="0"/>
              <a:t>Wiz Stick</a:t>
            </a:r>
            <a:r>
              <a:rPr lang="ko-KR" altLang="en-US" dirty="0" smtClean="0"/>
              <a:t>을 활용한 인증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접근제어</a:t>
            </a:r>
            <a:r>
              <a:rPr lang="ko-KR" altLang="en-US" dirty="0" smtClean="0"/>
              <a:t> 방안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341094" y="1095099"/>
            <a:ext cx="8076401" cy="116339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Wiz Stick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이 제공하는 </a:t>
            </a:r>
            <a:r>
              <a:rPr lang="ko-KR" altLang="en-US" spc="-180" dirty="0" err="1">
                <a:solidFill>
                  <a:srgbClr val="FF0000"/>
                </a:solidFill>
              </a:rPr>
              <a:t>생체인증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지문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en-US" altLang="ko-KR" spc="-180" dirty="0" err="1">
                <a:solidFill>
                  <a:srgbClr val="FF0000"/>
                </a:solidFill>
              </a:rPr>
              <a:t>HSM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공인인증서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저장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을 이용하여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pc="-180" dirty="0" err="1" smtClean="0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spc="-180" dirty="0" smtClean="0">
                <a:solidFill>
                  <a:schemeClr val="bg1">
                    <a:lumMod val="50000"/>
                  </a:schemeClr>
                </a:solidFill>
              </a:rPr>
              <a:t> 내 네트워크 장비에 대한 접근을 안전하고 정확하게 제어할 수 있습니다</a:t>
            </a:r>
            <a:r>
              <a:rPr lang="en-US" altLang="ko-KR" spc="-18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또한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pc="-100" dirty="0" err="1" smtClean="0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 Gateway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는 네트워크 장비의 </a:t>
            </a:r>
            <a:r>
              <a:rPr lang="en-US" altLang="ko-KR" spc="-100" dirty="0" err="1" smtClean="0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원격 접속을 중계하여 </a:t>
            </a:r>
            <a:r>
              <a:rPr lang="ko-KR" altLang="en-US" spc="-100" dirty="0" smtClean="0">
                <a:solidFill>
                  <a:srgbClr val="FF0000"/>
                </a:solidFill>
              </a:rPr>
              <a:t>모든 운영자의 접속 및 활동 이력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을 로그로 저장하고 관리할 수 있습니다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5415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20" y="3566602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787956" y="3986546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 Gateway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96862" y="2476479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1255715" y="4278841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7900" y="443064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형 설명선 46"/>
          <p:cNvSpPr/>
          <p:nvPr/>
        </p:nvSpPr>
        <p:spPr>
          <a:xfrm>
            <a:off x="1230900" y="2823990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305" y="3009888"/>
            <a:ext cx="277264" cy="224980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230900" y="4971716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460" y="2598550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5321538" y="4800789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5816" y="5378167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69769" y="4912621"/>
            <a:ext cx="946093" cy="3693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800" dirty="0" err="1" smtClean="0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194110" y="4452962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93303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945958" y="5814677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en-US" altLang="ko-KR" sz="1050" b="1" spc="-60" dirty="0" err="1" smtClean="0">
                <a:solidFill>
                  <a:srgbClr val="FF0000"/>
                </a:solidFill>
                <a:latin typeface="+mn-ea"/>
              </a:rPr>
              <a:t>SSH</a:t>
            </a:r>
            <a:endParaRPr lang="en-US" altLang="ko-KR" sz="1050" b="1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rgbClr val="FF0000"/>
                </a:solidFill>
                <a:latin typeface="+mn-ea"/>
              </a:rPr>
              <a:t>중계</a:t>
            </a:r>
            <a:endParaRPr lang="ko-KR" altLang="en-US" sz="1050" b="1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6" name="왼쪽/오른쪽 화살표 65"/>
          <p:cNvSpPr/>
          <p:nvPr/>
        </p:nvSpPr>
        <p:spPr>
          <a:xfrm>
            <a:off x="5485958" y="5793013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27144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5492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73" name="구부러진 연결선 72"/>
          <p:cNvCxnSpPr>
            <a:stCxn id="14" idx="3"/>
          </p:cNvCxnSpPr>
          <p:nvPr/>
        </p:nvCxnSpPr>
        <p:spPr>
          <a:xfrm>
            <a:off x="5574904" y="3756963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6" y="3430423"/>
            <a:ext cx="1022030" cy="78155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텍스트 개체 틀 6"/>
          <p:cNvSpPr txBox="1">
            <a:spLocks/>
          </p:cNvSpPr>
          <p:nvPr/>
        </p:nvSpPr>
        <p:spPr>
          <a:xfrm>
            <a:off x="516875" y="1363631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6"/>
              </a:buClr>
              <a:buSzPct val="100000"/>
            </a:pPr>
            <a:r>
              <a:rPr lang="en-US" altLang="ko-KR" sz="2000" spc="-100" dirty="0" smtClean="0">
                <a:solidFill>
                  <a:schemeClr val="bg1"/>
                </a:solidFill>
              </a:rPr>
              <a:t>TO-BE</a:t>
            </a:r>
            <a:endParaRPr lang="ko-KR" altLang="en-US" sz="2000" spc="-1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63308" y="3640840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트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3421508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타원형 설명선 63"/>
          <p:cNvSpPr/>
          <p:nvPr/>
        </p:nvSpPr>
        <p:spPr>
          <a:xfrm>
            <a:off x="2772603" y="2794002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14063" y="2933537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56956" y="3386666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포인트가 16개인 별 70"/>
          <p:cNvSpPr/>
          <p:nvPr/>
        </p:nvSpPr>
        <p:spPr>
          <a:xfrm>
            <a:off x="447024" y="5175770"/>
            <a:ext cx="1550816" cy="894118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7029" y="5455207"/>
            <a:ext cx="1998164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err="1" smtClean="0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100" b="1" strike="sngStrike" dirty="0" smtClean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100" b="1" strike="sngStrike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smtClean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100" b="1" strike="sngStrike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4" name="포인트가 16개인 별 73"/>
          <p:cNvSpPr/>
          <p:nvPr/>
        </p:nvSpPr>
        <p:spPr>
          <a:xfrm>
            <a:off x="6538900" y="5117456"/>
            <a:ext cx="1879902" cy="1083852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83448" y="5407122"/>
            <a:ext cx="1998164" cy="5078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</a:p>
        </p:txBody>
      </p:sp>
    </p:spTree>
    <p:extLst>
      <p:ext uri="{BB962C8B-B14F-4D97-AF65-F5344CB8AC3E}">
        <p14:creationId xmlns:p14="http://schemas.microsoft.com/office/powerpoint/2010/main" val="23792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24949" y="4595132"/>
            <a:ext cx="695703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42426" y="1673319"/>
            <a:ext cx="5247710" cy="4481649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 smtClean="0"/>
              <a:t>네트워크 운영자 정보 등록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7" y="5195373"/>
            <a:ext cx="1019757" cy="513493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5912653" y="5748088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7" y="373754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531" y="387102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0784" y="3802975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013252" y="4731391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254721" y="4731391"/>
            <a:ext cx="403958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54928" y="3981284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관리자용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5" y="2149604"/>
            <a:ext cx="690901" cy="1209076"/>
          </a:xfrm>
          <a:prstGeom prst="rect">
            <a:avLst/>
          </a:prstGeom>
        </p:spPr>
      </p:pic>
      <p:cxnSp>
        <p:nvCxnSpPr>
          <p:cNvPr id="84" name="직선 연결선 83"/>
          <p:cNvCxnSpPr>
            <a:stCxn id="83" idx="2"/>
            <a:endCxn id="74" idx="0"/>
          </p:cNvCxnSpPr>
          <p:nvPr/>
        </p:nvCxnSpPr>
        <p:spPr>
          <a:xfrm>
            <a:off x="6324236" y="3358680"/>
            <a:ext cx="16419" cy="5123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528561" y="3534061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194298" y="3468495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951198" y="4055767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17618" y="3686111"/>
            <a:ext cx="72135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41694" y="3899125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951198" y="4440079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8" y="4118939"/>
            <a:ext cx="345450" cy="604537"/>
          </a:xfrm>
          <a:prstGeom prst="rect">
            <a:avLst/>
          </a:prstGeom>
        </p:spPr>
      </p:pic>
      <p:cxnSp>
        <p:nvCxnSpPr>
          <p:cNvPr id="94" name="구부러진 연결선 93"/>
          <p:cNvCxnSpPr>
            <a:stCxn id="56" idx="0"/>
          </p:cNvCxnSpPr>
          <p:nvPr/>
        </p:nvCxnSpPr>
        <p:spPr>
          <a:xfrm rot="5400000" flipH="1" flipV="1">
            <a:off x="3288130" y="970747"/>
            <a:ext cx="983403" cy="455019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891968" y="4246363"/>
            <a:ext cx="92156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5206391" y="407328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2875" y="3695644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정보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780651" y="275414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33658" y="2363295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094" y="2412209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678" y="2412209"/>
            <a:ext cx="203201" cy="164883"/>
          </a:xfrm>
          <a:prstGeom prst="rect">
            <a:avLst/>
          </a:prstGeom>
          <a:noFill/>
        </p:spPr>
      </p:pic>
      <p:cxnSp>
        <p:nvCxnSpPr>
          <p:cNvPr id="107" name="구부러진 연결선 106"/>
          <p:cNvCxnSpPr>
            <a:stCxn id="74" idx="3"/>
            <a:endCxn id="83" idx="3"/>
          </p:cNvCxnSpPr>
          <p:nvPr/>
        </p:nvCxnSpPr>
        <p:spPr>
          <a:xfrm flipH="1" flipV="1">
            <a:off x="6669686" y="2754142"/>
            <a:ext cx="198093" cy="1547067"/>
          </a:xfrm>
          <a:prstGeom prst="curvedConnector3">
            <a:avLst>
              <a:gd name="adj1" fmla="val -36543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466000" y="3375234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구부러진 연결선 111"/>
          <p:cNvCxnSpPr>
            <a:stCxn id="74" idx="3"/>
            <a:endCxn id="54" idx="3"/>
          </p:cNvCxnSpPr>
          <p:nvPr/>
        </p:nvCxnSpPr>
        <p:spPr>
          <a:xfrm flipH="1">
            <a:off x="6850534" y="4301209"/>
            <a:ext cx="17245" cy="1150911"/>
          </a:xfrm>
          <a:prstGeom prst="curvedConnector3">
            <a:avLst>
              <a:gd name="adj1" fmla="val -4271383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7466000" y="47303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38" y="5543983"/>
            <a:ext cx="203201" cy="164883"/>
          </a:xfrm>
          <a:prstGeom prst="rect">
            <a:avLst/>
          </a:prstGeom>
          <a:noFill/>
        </p:spPr>
      </p:pic>
      <p:sp>
        <p:nvSpPr>
          <p:cNvPr id="120" name="직사각형 119"/>
          <p:cNvSpPr/>
          <p:nvPr/>
        </p:nvSpPr>
        <p:spPr>
          <a:xfrm>
            <a:off x="7836855" y="3247349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836855" y="4634290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298535" y="460399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053759" y="4962278"/>
            <a:ext cx="78226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완료된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전달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42426" y="1673319"/>
            <a:ext cx="5247710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올림픽 대회 통신망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0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7612357" y="5626424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모서리가 둥근 직사각형 105"/>
          <p:cNvSpPr/>
          <p:nvPr/>
        </p:nvSpPr>
        <p:spPr>
          <a:xfrm>
            <a:off x="6002330" y="2225760"/>
            <a:ext cx="3308148" cy="3914782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02330" y="2225760"/>
            <a:ext cx="3308148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올림픽  대회통신망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669810" y="50958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 smtClean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716" y="460745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62" y="1962007"/>
            <a:ext cx="690901" cy="1209076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589" y="460745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>
            <a:off x="1669810" y="48164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27" idx="2"/>
            <a:endCxn id="28" idx="0"/>
          </p:cNvCxnSpPr>
          <p:nvPr/>
        </p:nvCxnSpPr>
        <p:spPr>
          <a:xfrm>
            <a:off x="3336713" y="3171083"/>
            <a:ext cx="0" cy="14363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549898" y="382336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102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71" y="47095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744371" y="4109768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 제공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3" name="구부러진 연결선 12"/>
          <p:cNvCxnSpPr>
            <a:stCxn id="26" idx="0"/>
            <a:endCxn id="27" idx="1"/>
          </p:cNvCxnSpPr>
          <p:nvPr/>
        </p:nvCxnSpPr>
        <p:spPr>
          <a:xfrm rot="5400000" flipH="1" flipV="1">
            <a:off x="1125057" y="2741251"/>
            <a:ext cx="2040910" cy="169149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50053" y="3387868"/>
            <a:ext cx="53861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지문인식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41970" y="5481044"/>
            <a:ext cx="9954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요청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아이디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3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7286" y="3329203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187" y="4719364"/>
            <a:ext cx="1019757" cy="513493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720687" y="4456547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043131" y="4574821"/>
            <a:ext cx="959491" cy="993997"/>
            <a:chOff x="2769373" y="3940456"/>
            <a:chExt cx="1479755" cy="1532971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0" name="직사각형 59"/>
          <p:cNvSpPr/>
          <p:nvPr/>
        </p:nvSpPr>
        <p:spPr>
          <a:xfrm>
            <a:off x="8048402" y="5666093"/>
            <a:ext cx="954220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56252" y="5065897"/>
            <a:ext cx="17009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366694" y="5279065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8664" y="5440648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중계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768358" y="4998498"/>
            <a:ext cx="1139779" cy="40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77152" y="5214179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68320" y="3954979"/>
            <a:ext cx="156934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공인인증서를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이용한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단말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2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77599" y="2384522"/>
            <a:ext cx="129522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정보를 이용한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1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차 신원 확인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677599" y="20255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90355" y="374291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구부러진 연결선 78"/>
          <p:cNvCxnSpPr/>
          <p:nvPr/>
        </p:nvCxnSpPr>
        <p:spPr>
          <a:xfrm rot="16200000" flipH="1">
            <a:off x="3706642" y="2924046"/>
            <a:ext cx="1703508" cy="2197581"/>
          </a:xfrm>
          <a:prstGeom prst="curvedConnector2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799449" y="3995570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93341" y="446109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093341" y="516122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678392" y="491097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330" y="508797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170818" y="484041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구부러진 연결선 88"/>
          <p:cNvCxnSpPr>
            <a:stCxn id="52" idx="0"/>
          </p:cNvCxnSpPr>
          <p:nvPr/>
        </p:nvCxnSpPr>
        <p:spPr>
          <a:xfrm rot="16200000" flipV="1">
            <a:off x="7334030" y="3660364"/>
            <a:ext cx="118274" cy="1710640"/>
          </a:xfrm>
          <a:prstGeom prst="curvedConnector3">
            <a:avLst>
              <a:gd name="adj1" fmla="val 443609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150" y="387647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80535" y="3889269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 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송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049052" y="5514630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51910" y="5481044"/>
            <a:ext cx="695704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6542" y="1739026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41" y="1770209"/>
            <a:ext cx="203201" cy="164883"/>
          </a:xfrm>
          <a:prstGeom prst="rect">
            <a:avLst/>
          </a:prstGeom>
          <a:noFill/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627" y="4475862"/>
            <a:ext cx="203201" cy="164883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3065328" y="4707130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운영자용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02319" y="1651266"/>
            <a:ext cx="101470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서비스 통신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4096" name="직선 연결선 4095"/>
          <p:cNvCxnSpPr/>
          <p:nvPr/>
        </p:nvCxnSpPr>
        <p:spPr>
          <a:xfrm>
            <a:off x="7704840" y="1732057"/>
            <a:ext cx="288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102319" y="1863924"/>
            <a:ext cx="84638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SSL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 통신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704840" y="1944715"/>
            <a:ext cx="2884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4" descr="Related image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320336" y="264122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6220088" y="3237316"/>
            <a:ext cx="45685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rot="5400000" flipH="1">
            <a:off x="5884087" y="3990202"/>
            <a:ext cx="100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245132" y="3757799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713" y="3737650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증적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6185810" y="2725734"/>
            <a:ext cx="491134" cy="5254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28915" y="2840570"/>
            <a:ext cx="170559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저장기간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6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  (6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 도달 시 순차 삭제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12579</TotalTime>
  <Words>2104</Words>
  <Application>Microsoft Office PowerPoint</Application>
  <PresentationFormat>A4 용지(210x297mm)</PresentationFormat>
  <Paragraphs>739</Paragraphs>
  <Slides>32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8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Office 테마</vt:lpstr>
      <vt:lpstr>PowerPoint 프레젠테이션</vt:lpstr>
      <vt:lpstr>PowerPoint 프레젠테이션</vt:lpstr>
      <vt:lpstr>PowerPoint 프레젠테이션</vt:lpstr>
      <vt:lpstr>기존 지식 기반 인증의 대표적 악용 사례</vt:lpstr>
      <vt:lpstr>GiGA secure wizstick </vt:lpstr>
      <vt:lpstr>Wiz Stick을 활용한 인증/접근제어 방안 </vt:lpstr>
      <vt:lpstr>Wiz Stick을 활용한 인증/접근제어 방안 </vt:lpstr>
      <vt:lpstr>Wiz Stick을 활용한 인증/접근제어 방안 </vt:lpstr>
      <vt:lpstr>Wiz Stick을 활용한 인증/접근제어 방안 </vt:lpstr>
      <vt:lpstr>PowerPoint 프레젠테이션</vt:lpstr>
      <vt:lpstr>네트워크 운영자용 에이전트 기능명세</vt:lpstr>
      <vt:lpstr>관리자용 에이전트 기능명세</vt:lpstr>
      <vt:lpstr>SSH 게이트웨이 서버 기능명세</vt:lpstr>
      <vt:lpstr>PowerPoint 프레젠테이션</vt:lpstr>
      <vt:lpstr>네트워크 운영자용 에이전트 메뉴 설명</vt:lpstr>
      <vt:lpstr>네트워크 운영자의 장비 연결 과정</vt:lpstr>
      <vt:lpstr>PowerPoint 프레젠테이션</vt:lpstr>
      <vt:lpstr>관리자용 에이전트 메뉴 설명</vt:lpstr>
      <vt:lpstr>네트워크 운영자 등록 과정</vt:lpstr>
      <vt:lpstr>PowerPoint 프레젠테이션</vt:lpstr>
      <vt:lpstr>웹 로그인 화면</vt:lpstr>
      <vt:lpstr>웹 보안관리 화면</vt:lpstr>
      <vt:lpstr>웹 보안관리 화면</vt:lpstr>
      <vt:lpstr>홈 메뉴</vt:lpstr>
      <vt:lpstr>장비관리 메뉴</vt:lpstr>
      <vt:lpstr>장비관리 메뉴</vt:lpstr>
      <vt:lpstr>장비관리 메뉴</vt:lpstr>
      <vt:lpstr>로그 관리</vt:lpstr>
      <vt:lpstr>환경 설정</vt:lpstr>
      <vt:lpstr>환경 설정</vt:lpstr>
      <vt:lpstr>별첨#1 : Wiz Stick 각 부분의 명칭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Windows 사용자</cp:lastModifiedBy>
  <cp:revision>2391</cp:revision>
  <dcterms:created xsi:type="dcterms:W3CDTF">2012-07-19T05:14:20Z</dcterms:created>
  <dcterms:modified xsi:type="dcterms:W3CDTF">2017-08-18T06:48:21Z</dcterms:modified>
</cp:coreProperties>
</file>